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authors.xml" ContentType="application/vnd.ms-powerpoint.authors+xml"/>
  <Override PartName="/ppt/comments/modernComment_431_A5A4F657.xml" ContentType="application/vnd.ms-powerpoint.comments+xml"/>
  <Override PartName="/ppt/comments/modernComment_432_3D8FDB2A.xml" ContentType="application/vnd.ms-powerpoint.comments+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customXml/itemProps1.xml" ContentType="application/vnd.openxmlformats-officedocument.customXmlProperties+xml"/>
  <Override PartName="/docProps/custom.xml" ContentType="application/vnd.openxmlformats-officedocument.custom-properties+xml"/>
  <Override PartName="/docProps/core.xml" ContentType="application/vnd.openxmlformats-package.core-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3" r:id="rId2"/>
  </p:sldMasterIdLst>
  <p:notesMasterIdLst>
    <p:notesMasterId r:id="rId24"/>
  </p:notesMasterIdLst>
  <p:handoutMasterIdLst>
    <p:handoutMasterId r:id="rId25"/>
  </p:handoutMasterIdLst>
  <p:sldIdLst>
    <p:sldId id="451" r:id="rId3"/>
    <p:sldId id="1067" r:id="rId4"/>
    <p:sldId id="1068" r:id="rId5"/>
    <p:sldId id="1069" r:id="rId6"/>
    <p:sldId id="1073" r:id="rId7"/>
    <p:sldId id="1077" r:id="rId8"/>
    <p:sldId id="1074" r:id="rId9"/>
    <p:sldId id="1076" r:id="rId10"/>
    <p:sldId id="1071" r:id="rId11"/>
    <p:sldId id="1072" r:id="rId12"/>
    <p:sldId id="502" r:id="rId13"/>
    <p:sldId id="1011" r:id="rId14"/>
    <p:sldId id="1016" r:id="rId15"/>
    <p:sldId id="1012" r:id="rId16"/>
    <p:sldId id="1013" r:id="rId17"/>
    <p:sldId id="1017" r:id="rId18"/>
    <p:sldId id="1018" r:id="rId19"/>
    <p:sldId id="1019" r:id="rId20"/>
    <p:sldId id="1023" r:id="rId21"/>
    <p:sldId id="1064" r:id="rId22"/>
    <p:sldId id="359" r:id="rId23"/>
  </p:sldIdLst>
  <p:sldSz cx="12188825"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3888">
          <p15:clr>
            <a:srgbClr val="A4A3A4"/>
          </p15:clr>
        </p15:guide>
        <p15:guide id="3" orient="horz" pos="1152">
          <p15:clr>
            <a:srgbClr val="A4A3A4"/>
          </p15:clr>
        </p15:guide>
        <p15:guide id="4" orient="horz" pos="960">
          <p15:clr>
            <a:srgbClr val="A4A3A4"/>
          </p15:clr>
        </p15:guide>
        <p15:guide id="5" orient="horz" pos="2976">
          <p15:clr>
            <a:srgbClr val="A4A3A4"/>
          </p15:clr>
        </p15:guide>
        <p15:guide id="6" orient="horz" pos="432">
          <p15:clr>
            <a:srgbClr val="A4A3A4"/>
          </p15:clr>
        </p15:guide>
        <p15:guide id="7" orient="horz" pos="3600">
          <p15:clr>
            <a:srgbClr val="A4A3A4"/>
          </p15:clr>
        </p15:guide>
        <p15:guide id="8" pos="3839">
          <p15:clr>
            <a:srgbClr val="A4A3A4"/>
          </p15:clr>
        </p15:guide>
        <p15:guide id="9" pos="815">
          <p15:clr>
            <a:srgbClr val="A4A3A4"/>
          </p15:clr>
        </p15:guide>
        <p15:guide id="10" pos="6623">
          <p15:clr>
            <a:srgbClr val="A4A3A4"/>
          </p15:clr>
        </p15:guide>
        <p15:guide id="11" pos="897">
          <p15:clr>
            <a:srgbClr val="A4A3A4"/>
          </p15:clr>
        </p15:guide>
        <p15:guide id="12" pos="6863">
          <p15:clr>
            <a:srgbClr val="A4A3A4"/>
          </p15:clr>
        </p15:guide>
        <p15:guide id="13" pos="7295">
          <p15:clr>
            <a:srgbClr val="A4A3A4"/>
          </p15:clr>
        </p15:guide>
        <p15:guide id="14" pos="3695">
          <p15:clr>
            <a:srgbClr val="A4A3A4"/>
          </p15:clr>
        </p15:guide>
        <p15:guide id="15" pos="2927">
          <p15:clr>
            <a:srgbClr val="A4A3A4"/>
          </p15:clr>
        </p15:guide>
        <p15:guide id="16" pos="383">
          <p15:clr>
            <a:srgbClr val="A4A3A4"/>
          </p15:clr>
        </p15:guide>
        <p15:guide id="17" pos="3071">
          <p15:clr>
            <a:srgbClr val="A4A3A4"/>
          </p15:clr>
        </p15:guide>
        <p15:guide id="18" orient="horz" pos="3978">
          <p15:clr>
            <a:srgbClr val="A4A3A4"/>
          </p15:clr>
        </p15:guide>
        <p15:guide id="19" orient="horz" pos="794">
          <p15:clr>
            <a:srgbClr val="A4A3A4"/>
          </p15:clr>
        </p15:guide>
        <p15:guide id="20" orient="horz" pos="1766">
          <p15:clr>
            <a:srgbClr val="A4A3A4"/>
          </p15:clr>
        </p15:guide>
        <p15:guide id="21" orient="horz" pos="250">
          <p15:clr>
            <a:srgbClr val="A4A3A4"/>
          </p15:clr>
        </p15:guide>
        <p15:guide id="22" orient="horz" pos="2293">
          <p15:clr>
            <a:srgbClr val="A4A3A4"/>
          </p15:clr>
        </p15:guide>
        <p15:guide id="23" pos="7393">
          <p15:clr>
            <a:srgbClr val="A4A3A4"/>
          </p15:clr>
        </p15:guide>
        <p15:guide id="24" pos="378">
          <p15:clr>
            <a:srgbClr val="A4A3A4"/>
          </p15:clr>
        </p15:guide>
        <p15:guide id="25" pos="674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7">
          <p15:clr>
            <a:srgbClr val="A4A3A4"/>
          </p15:clr>
        </p15:guide>
        <p15:guide id="4" pos="214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Författare" initials="A" lastIdx="0" clrIdx="7"/>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E2DC"/>
    <a:srgbClr val="C6E6D2"/>
    <a:srgbClr val="EB5E3A"/>
    <a:srgbClr val="ED433A"/>
    <a:srgbClr val="9BC564"/>
    <a:srgbClr val="CC9966"/>
    <a:srgbClr val="333333"/>
    <a:srgbClr val="99CCCC"/>
    <a:srgbClr val="669999"/>
    <a:srgbClr val="66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70" autoAdjust="0"/>
    <p:restoredTop sz="99278" autoAdjust="0"/>
  </p:normalViewPr>
  <p:slideViewPr>
    <p:cSldViewPr>
      <p:cViewPr varScale="1">
        <p:scale>
          <a:sx n="97" d="100"/>
          <a:sy n="97" d="100"/>
        </p:scale>
        <p:origin x="144" y="72"/>
      </p:cViewPr>
      <p:guideLst>
        <p:guide orient="horz" pos="2160"/>
        <p:guide orient="horz" pos="3888"/>
        <p:guide orient="horz" pos="1152"/>
        <p:guide orient="horz" pos="960"/>
        <p:guide orient="horz" pos="2976"/>
        <p:guide orient="horz" pos="432"/>
        <p:guide orient="horz" pos="3600"/>
        <p:guide pos="3839"/>
        <p:guide pos="815"/>
        <p:guide pos="6623"/>
        <p:guide pos="897"/>
        <p:guide pos="6863"/>
        <p:guide pos="7295"/>
        <p:guide pos="3695"/>
        <p:guide pos="2927"/>
        <p:guide pos="383"/>
        <p:guide pos="3071"/>
        <p:guide orient="horz" pos="3978"/>
        <p:guide orient="horz" pos="794"/>
        <p:guide orient="horz" pos="1766"/>
        <p:guide orient="horz" pos="250"/>
        <p:guide orient="horz" pos="2293"/>
        <p:guide pos="7393"/>
        <p:guide pos="378"/>
        <p:guide pos="6748"/>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84" d="100"/>
          <a:sy n="84" d="100"/>
        </p:scale>
        <p:origin x="1002" y="60"/>
      </p:cViewPr>
      <p:guideLst>
        <p:guide orient="horz" pos="2880"/>
        <p:guide pos="2160"/>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32" Type="http://schemas.openxmlformats.org/officeDocument/2006/relationships/customXml" Target="../customXml/item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8/10/relationships/authors" Targe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omments/modernComment_431_A5A4F657.xml><?xml version="1.0" encoding="utf-8"?>
<p188:cmLst xmlns:a="http://schemas.openxmlformats.org/drawingml/2006/main" xmlns:r="http://schemas.openxmlformats.org/officeDocument/2006/relationships" xmlns:p188="http://schemas.microsoft.com/office/powerpoint/2018/8/main">
  <p188:cm id="{0BE081D4-4B08-41FB-9667-B825FA605A74}" authorId="{00000000-0000-0000-0000-000000000000}" created="2022-12-05T12:03:04.473">
    <pc:sldMkLst xmlns:pc="http://schemas.microsoft.com/office/powerpoint/2013/main/command">
      <pc:docMk/>
      <pc:sldMk cId="2779051607" sldId="1073"/>
    </pc:sldMkLst>
    <p188:txBody>
      <a:bodyPr/>
      <a:lstStyle/>
      <a:p>
        <a:r>
          <a:rPr lang="sv-SE"/>
          <a:t>Ny slide</a:t>
        </a:r>
      </a:p>
    </p188:txBody>
  </p188:cm>
</p188:cmLst>
</file>

<file path=ppt/comments/modernComment_432_3D8FDB2A.xml><?xml version="1.0" encoding="utf-8"?>
<p188:cmLst xmlns:a="http://schemas.openxmlformats.org/drawingml/2006/main" xmlns:r="http://schemas.openxmlformats.org/officeDocument/2006/relationships" xmlns:p188="http://schemas.microsoft.com/office/powerpoint/2018/8/main">
  <p188:cm id="{30120DB8-549D-4D2E-9C10-097927CF9901}" authorId="{00000000-0000-0000-0000-000000000000}" created="2022-12-05T12:02:55.503">
    <pc:sldMkLst xmlns:pc="http://schemas.microsoft.com/office/powerpoint/2013/main/command">
      <pc:docMk/>
      <pc:sldMk cId="1032837930" sldId="1074"/>
    </pc:sldMkLst>
    <p188:txBody>
      <a:bodyPr/>
      <a:lstStyle/>
      <a:p>
        <a:r>
          <a:rPr lang="sv-SE"/>
          <a:t>Ny slide</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1C482589-CB2F-4003-801D-095B67490E73}" type="datetimeFigureOut">
              <a:rPr lang="sv-SE"/>
              <a:t>2022-12-05</a:t>
            </a:fld>
            <a:endParaRPr/>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34A4844B-5D5D-4D8E-9E71-6B297DF4019B}" type="slidenum">
              <a:rPr/>
              <a:t>‹#›</a:t>
            </a:fld>
            <a:endParaRPr/>
          </a:p>
        </p:txBody>
      </p:sp>
    </p:spTree>
    <p:extLst>
      <p:ext uri="{BB962C8B-B14F-4D97-AF65-F5344CB8AC3E}">
        <p14:creationId xmlns:p14="http://schemas.microsoft.com/office/powerpoint/2010/main" val="385898617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2A7D4DBF-746C-4C25-853D-8A1CBE8404F4}" type="datetimeFigureOut">
              <a:rPr lang="sv-SE"/>
              <a:t>2022-12-05</a:t>
            </a:fld>
            <a:endParaRPr/>
          </a:p>
        </p:txBody>
      </p:sp>
      <p:sp>
        <p:nvSpPr>
          <p:cNvPr id="4" name="Slide Image Placeholder 3"/>
          <p:cNvSpPr>
            <a:spLocks noGrp="1" noRot="1" noChangeAspect="1"/>
          </p:cNvSpPr>
          <p:nvPr>
            <p:ph type="sldImg" idx="2"/>
          </p:nvPr>
        </p:nvSpPr>
        <p:spPr>
          <a:xfrm>
            <a:off x="92075" y="744538"/>
            <a:ext cx="6613525" cy="37226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DE0FDE7-FE71-46E3-9512-437B13AD5F46}" type="slidenum">
              <a:rPr/>
              <a:t>‹#›</a:t>
            </a:fld>
            <a:endParaRPr/>
          </a:p>
        </p:txBody>
      </p:sp>
    </p:spTree>
    <p:extLst>
      <p:ext uri="{BB962C8B-B14F-4D97-AF65-F5344CB8AC3E}">
        <p14:creationId xmlns:p14="http://schemas.microsoft.com/office/powerpoint/2010/main" val="356697948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8DE0FDE7-FE71-46E3-9512-437B13AD5F46}" type="slidenum">
              <a:rPr lang="sv-SE" smtClean="0"/>
              <a:t>11</a:t>
            </a:fld>
            <a:endParaRPr lang="sv-SE" dirty="0"/>
          </a:p>
        </p:txBody>
      </p:sp>
    </p:spTree>
    <p:extLst>
      <p:ext uri="{BB962C8B-B14F-4D97-AF65-F5344CB8AC3E}">
        <p14:creationId xmlns:p14="http://schemas.microsoft.com/office/powerpoint/2010/main" val="2981579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914162" y="2130426"/>
            <a:ext cx="10360501" cy="1470025"/>
          </a:xfrm>
        </p:spPr>
        <p:txBody>
          <a:bodyPr/>
          <a:lstStyle/>
          <a:p>
            <a:r>
              <a:rPr lang="sv-SE"/>
              <a:t>Klicka här för att ändra format</a:t>
            </a:r>
          </a:p>
        </p:txBody>
      </p:sp>
      <p:sp>
        <p:nvSpPr>
          <p:cNvPr id="3" name="Underrubrik 2"/>
          <p:cNvSpPr>
            <a:spLocks noGrp="1"/>
          </p:cNvSpPr>
          <p:nvPr>
            <p:ph type="subTitle" idx="1"/>
          </p:nvPr>
        </p:nvSpPr>
        <p:spPr>
          <a:xfrm>
            <a:off x="1828324" y="3886200"/>
            <a:ext cx="8532178"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10AA75F0-D682-4851-965C-CCE0B6E8C48E}" type="datetime1">
              <a:rPr lang="sv-SE" smtClean="0"/>
              <a:t>2022-12-05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143EC25F-3D2A-8344-A763-A229DA6FEA78}" type="slidenum">
              <a:rPr lang="sv-SE" smtClean="0"/>
              <a:t>‹#›</a:t>
            </a:fld>
            <a:endParaRPr lang="sv-SE"/>
          </a:p>
        </p:txBody>
      </p:sp>
    </p:spTree>
    <p:extLst>
      <p:ext uri="{BB962C8B-B14F-4D97-AF65-F5344CB8AC3E}">
        <p14:creationId xmlns:p14="http://schemas.microsoft.com/office/powerpoint/2010/main" val="4225902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BDD86AC5-B4D4-4113-9DE3-6EFDDB9A7A8D}" type="datetime1">
              <a:rPr lang="sv-SE" smtClean="0"/>
              <a:t>2022-12-05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99542E4-2CCF-42F6-9D92-ED568035133D}" type="slidenum">
              <a:rPr lang="sv-SE" smtClean="0"/>
              <a:t>‹#›</a:t>
            </a:fld>
            <a:endParaRPr lang="sv-SE"/>
          </a:p>
        </p:txBody>
      </p:sp>
    </p:spTree>
    <p:extLst>
      <p:ext uri="{BB962C8B-B14F-4D97-AF65-F5344CB8AC3E}">
        <p14:creationId xmlns:p14="http://schemas.microsoft.com/office/powerpoint/2010/main" val="1586351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962833" y="4406901"/>
            <a:ext cx="10360501" cy="1362075"/>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962833" y="2906713"/>
            <a:ext cx="1036050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78F559EA-EE54-4FE8-82D3-EBDC9197F98B}" type="datetime1">
              <a:rPr lang="sv-SE" smtClean="0"/>
              <a:t>2022-12-05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99542E4-2CCF-42F6-9D92-ED568035133D}" type="slidenum">
              <a:rPr lang="sv-SE" smtClean="0"/>
              <a:t>‹#›</a:t>
            </a:fld>
            <a:endParaRPr lang="sv-SE"/>
          </a:p>
        </p:txBody>
      </p:sp>
    </p:spTree>
    <p:extLst>
      <p:ext uri="{BB962C8B-B14F-4D97-AF65-F5344CB8AC3E}">
        <p14:creationId xmlns:p14="http://schemas.microsoft.com/office/powerpoint/2010/main" val="3174103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609441"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95986"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C2728E80-F45D-4761-A779-627271683CB5}" type="datetime1">
              <a:rPr lang="sv-SE" smtClean="0"/>
              <a:t>2022-12-05</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99542E4-2CCF-42F6-9D92-ED568035133D}" type="slidenum">
              <a:rPr lang="sv-SE" smtClean="0"/>
              <a:t>‹#›</a:t>
            </a:fld>
            <a:endParaRPr lang="sv-SE"/>
          </a:p>
        </p:txBody>
      </p:sp>
    </p:spTree>
    <p:extLst>
      <p:ext uri="{BB962C8B-B14F-4D97-AF65-F5344CB8AC3E}">
        <p14:creationId xmlns:p14="http://schemas.microsoft.com/office/powerpoint/2010/main" val="2976216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1EFCFB96-38EF-4FF8-A889-94B81F074BB1}" type="datetime1">
              <a:rPr lang="sv-SE" smtClean="0"/>
              <a:t>2022-12-05</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299542E4-2CCF-42F6-9D92-ED568035133D}" type="slidenum">
              <a:rPr lang="sv-SE" smtClean="0"/>
              <a:t>‹#›</a:t>
            </a:fld>
            <a:endParaRPr lang="sv-SE"/>
          </a:p>
        </p:txBody>
      </p:sp>
    </p:spTree>
    <p:extLst>
      <p:ext uri="{BB962C8B-B14F-4D97-AF65-F5344CB8AC3E}">
        <p14:creationId xmlns:p14="http://schemas.microsoft.com/office/powerpoint/2010/main" val="2704925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66ECDB8A-EF71-422F-A696-7EE46B0412F8}" type="datetime1">
              <a:rPr lang="sv-SE" smtClean="0"/>
              <a:t>2022-12-05</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299542E4-2CCF-42F6-9D92-ED568035133D}" type="slidenum">
              <a:rPr lang="sv-SE" smtClean="0"/>
              <a:t>‹#›</a:t>
            </a:fld>
            <a:endParaRPr lang="sv-SE"/>
          </a:p>
        </p:txBody>
      </p:sp>
    </p:spTree>
    <p:extLst>
      <p:ext uri="{BB962C8B-B14F-4D97-AF65-F5344CB8AC3E}">
        <p14:creationId xmlns:p14="http://schemas.microsoft.com/office/powerpoint/2010/main" val="2008393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3EF9213B-2084-43A8-9F09-2DB6557738A6}" type="datetime1">
              <a:rPr lang="sv-SE" smtClean="0"/>
              <a:t>2022-12-05</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299542E4-2CCF-42F6-9D92-ED568035133D}" type="slidenum">
              <a:rPr lang="sv-SE" smtClean="0"/>
              <a:pPr/>
              <a:t>‹#›</a:t>
            </a:fld>
            <a:endParaRPr lang="sv-SE"/>
          </a:p>
        </p:txBody>
      </p:sp>
    </p:spTree>
    <p:extLst>
      <p:ext uri="{BB962C8B-B14F-4D97-AF65-F5344CB8AC3E}">
        <p14:creationId xmlns:p14="http://schemas.microsoft.com/office/powerpoint/2010/main" val="2145609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609442" y="273050"/>
            <a:ext cx="4010039"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4765492" y="273051"/>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609442" y="1435101"/>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F0B17D4E-B15B-4D28-B404-A856E713C21B}" type="datetime1">
              <a:rPr lang="sv-SE" smtClean="0"/>
              <a:t>2022-12-05</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99542E4-2CCF-42F6-9D92-ED568035133D}" type="slidenum">
              <a:rPr lang="sv-SE" smtClean="0"/>
              <a:t>‹#›</a:t>
            </a:fld>
            <a:endParaRPr lang="sv-SE"/>
          </a:p>
        </p:txBody>
      </p:sp>
    </p:spTree>
    <p:extLst>
      <p:ext uri="{BB962C8B-B14F-4D97-AF65-F5344CB8AC3E}">
        <p14:creationId xmlns:p14="http://schemas.microsoft.com/office/powerpoint/2010/main" val="438628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2389095" y="4800600"/>
            <a:ext cx="7313295"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3203840C-BE50-441D-8E17-4303DA2B96B3}" type="datetime1">
              <a:rPr lang="sv-SE" smtClean="0"/>
              <a:t>2022-12-05</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99542E4-2CCF-42F6-9D92-ED568035133D}" type="slidenum">
              <a:rPr lang="sv-SE" smtClean="0"/>
              <a:t>‹#›</a:t>
            </a:fld>
            <a:endParaRPr lang="sv-SE"/>
          </a:p>
        </p:txBody>
      </p:sp>
    </p:spTree>
    <p:extLst>
      <p:ext uri="{BB962C8B-B14F-4D97-AF65-F5344CB8AC3E}">
        <p14:creationId xmlns:p14="http://schemas.microsoft.com/office/powerpoint/2010/main" val="1428142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A7CFB68D-71E9-43C9-A385-18FBE76D9CDC}" type="datetime1">
              <a:rPr lang="sv-SE" smtClean="0"/>
              <a:t>2022-12-05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99542E4-2CCF-42F6-9D92-ED568035133D}" type="slidenum">
              <a:rPr lang="sv-SE" smtClean="0"/>
              <a:t>‹#›</a:t>
            </a:fld>
            <a:endParaRPr lang="sv-SE"/>
          </a:p>
        </p:txBody>
      </p:sp>
    </p:spTree>
    <p:extLst>
      <p:ext uri="{BB962C8B-B14F-4D97-AF65-F5344CB8AC3E}">
        <p14:creationId xmlns:p14="http://schemas.microsoft.com/office/powerpoint/2010/main" val="1365172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836898" y="274639"/>
            <a:ext cx="2742486" cy="5851525"/>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609441" y="274639"/>
            <a:ext cx="8024310" cy="5851525"/>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AB5C0188-24DD-4A0F-812D-F0DD51D7DAF2}" type="datetime1">
              <a:rPr lang="sv-SE" smtClean="0"/>
              <a:t>2022-12-05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99542E4-2CCF-42F6-9D92-ED568035133D}" type="slidenum">
              <a:rPr lang="sv-SE" smtClean="0"/>
              <a:t>‹#›</a:t>
            </a:fld>
            <a:endParaRPr lang="sv-SE"/>
          </a:p>
        </p:txBody>
      </p:sp>
    </p:spTree>
    <p:extLst>
      <p:ext uri="{BB962C8B-B14F-4D97-AF65-F5344CB8AC3E}">
        <p14:creationId xmlns:p14="http://schemas.microsoft.com/office/powerpoint/2010/main" val="1177742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441" y="274638"/>
            <a:ext cx="10969943" cy="1143000"/>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609441" y="1600201"/>
            <a:ext cx="10969943"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609441" y="6356351"/>
            <a:ext cx="2844059"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8C490C-36FB-4F86-A3BF-674D9F426449}" type="datetime1">
              <a:rPr lang="sv-SE" smtClean="0"/>
              <a:t>2022-12-05</a:t>
            </a:fld>
            <a:endParaRPr lang="sv-SE"/>
          </a:p>
        </p:txBody>
      </p:sp>
      <p:sp>
        <p:nvSpPr>
          <p:cNvPr id="5" name="Platshållare för sidfot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735325" y="6356351"/>
            <a:ext cx="284405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9542E4-2CCF-42F6-9D92-ED568035133D}" type="slidenum">
              <a:rPr lang="sv-SE" smtClean="0"/>
              <a:pPr/>
              <a:t>‹#›</a:t>
            </a:fld>
            <a:endParaRPr lang="sv-SE"/>
          </a:p>
        </p:txBody>
      </p:sp>
    </p:spTree>
    <p:extLst>
      <p:ext uri="{BB962C8B-B14F-4D97-AF65-F5344CB8AC3E}">
        <p14:creationId xmlns:p14="http://schemas.microsoft.com/office/powerpoint/2010/main" val="2908067828"/>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microsoft.com/office/2018/10/relationships/comments" Target="../comments/modernComment_431_A5A4F657.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microsoft.com/office/2018/10/relationships/comments" Target="../comments/modernComment_432_3D8FDB2A.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4.emf"/></Relationships>
</file>

<file path=ppt/slides/_rels/slide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0.jp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4.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descr="BBA_KAVAJ_1920X108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240683" cy="6885384"/>
          </a:xfrm>
          <a:prstGeom prst="rect">
            <a:avLst/>
          </a:prstGeom>
        </p:spPr>
      </p:pic>
      <p:pic>
        <p:nvPicPr>
          <p:cNvPr id="5" name="Bildobjekt 4"/>
          <p:cNvPicPr>
            <a:picLocks noChangeAspect="1"/>
          </p:cNvPicPr>
          <p:nvPr/>
        </p:nvPicPr>
        <p:blipFill>
          <a:blip r:embed="rId3"/>
          <a:stretch>
            <a:fillRect/>
          </a:stretch>
        </p:blipFill>
        <p:spPr>
          <a:xfrm>
            <a:off x="595883" y="5719031"/>
            <a:ext cx="3770337" cy="628389"/>
          </a:xfrm>
          <a:prstGeom prst="rect">
            <a:avLst/>
          </a:prstGeom>
        </p:spPr>
      </p:pic>
      <p:sp>
        <p:nvSpPr>
          <p:cNvPr id="9" name="textruta 8"/>
          <p:cNvSpPr txBox="1"/>
          <p:nvPr/>
        </p:nvSpPr>
        <p:spPr>
          <a:xfrm>
            <a:off x="549796" y="1010920"/>
            <a:ext cx="9989638" cy="2900794"/>
          </a:xfrm>
          <a:prstGeom prst="rect">
            <a:avLst/>
          </a:prstGeom>
          <a:noFill/>
        </p:spPr>
        <p:txBody>
          <a:bodyPr wrap="square" lIns="0" tIns="0" rIns="0" bIns="0" rtlCol="0">
            <a:spAutoFit/>
          </a:bodyPr>
          <a:lstStyle/>
          <a:p>
            <a:pPr>
              <a:lnSpc>
                <a:spcPct val="70000"/>
              </a:lnSpc>
            </a:pPr>
            <a:r>
              <a:rPr lang="sv-SE" sz="13000" kern="100" spc="-600" dirty="0">
                <a:solidFill>
                  <a:srgbClr val="FFFFFF"/>
                </a:solidFill>
                <a:latin typeface="Abril Fatface Regular"/>
                <a:cs typeface="Abril Fatface Regular"/>
              </a:rPr>
              <a:t>Strong </a:t>
            </a:r>
          </a:p>
          <a:p>
            <a:pPr>
              <a:lnSpc>
                <a:spcPct val="70000"/>
              </a:lnSpc>
            </a:pPr>
            <a:r>
              <a:rPr lang="sv-SE" sz="13000" kern="100" spc="-600" dirty="0">
                <a:solidFill>
                  <a:srgbClr val="FFFFFF"/>
                </a:solidFill>
                <a:latin typeface="Abril Fatface Regular"/>
                <a:cs typeface="Abril Fatface Regular"/>
              </a:rPr>
              <a:t>together.</a:t>
            </a:r>
            <a:endParaRPr lang="sv-SE" sz="13000" kern="100" spc="-600" dirty="0">
              <a:solidFill>
                <a:srgbClr val="FFFFFF"/>
              </a:solidFill>
              <a:latin typeface="Montserrat-Regular"/>
              <a:cs typeface="Montserrat-Regular"/>
            </a:endParaRPr>
          </a:p>
        </p:txBody>
      </p:sp>
      <p:sp>
        <p:nvSpPr>
          <p:cNvPr id="2" name="Platshållare för bildnummer 1"/>
          <p:cNvSpPr>
            <a:spLocks noGrp="1"/>
          </p:cNvSpPr>
          <p:nvPr>
            <p:ph type="sldNum" sz="quarter" idx="12"/>
          </p:nvPr>
        </p:nvSpPr>
        <p:spPr/>
        <p:txBody>
          <a:bodyPr/>
          <a:lstStyle/>
          <a:p>
            <a:fld id="{299542E4-2CCF-42F6-9D92-ED568035133D}" type="slidenum">
              <a:rPr lang="sv-SE" smtClean="0"/>
              <a:t>1</a:t>
            </a:fld>
            <a:endParaRPr lang="sv-SE" dirty="0"/>
          </a:p>
        </p:txBody>
      </p:sp>
    </p:spTree>
    <p:extLst>
      <p:ext uri="{BB962C8B-B14F-4D97-AF65-F5344CB8AC3E}">
        <p14:creationId xmlns:p14="http://schemas.microsoft.com/office/powerpoint/2010/main" val="111730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descr="BKG.jpg"/>
          <p:cNvPicPr>
            <a:picLocks noChangeAspect="1"/>
          </p:cNvPicPr>
          <p:nvPr/>
        </p:nvPicPr>
        <p:blipFill rotWithShape="1">
          <a:blip r:embed="rId2">
            <a:alphaModFix amt="80000"/>
            <a:biLevel thresh="25000"/>
            <a:extLst>
              <a:ext uri="{28A0092B-C50C-407E-A947-70E740481C1C}">
                <a14:useLocalDpi xmlns:a14="http://schemas.microsoft.com/office/drawing/2010/main" val="0"/>
              </a:ext>
            </a:extLst>
          </a:blip>
          <a:srcRect t="15603"/>
          <a:stretch/>
        </p:blipFill>
        <p:spPr>
          <a:xfrm>
            <a:off x="-8160" y="0"/>
            <a:ext cx="12207481" cy="6868497"/>
          </a:xfrm>
          <a:prstGeom prst="rect">
            <a:avLst/>
          </a:prstGeom>
        </p:spPr>
      </p:pic>
      <p:sp>
        <p:nvSpPr>
          <p:cNvPr id="7" name="Rubrik 1"/>
          <p:cNvSpPr txBox="1">
            <a:spLocks/>
          </p:cNvSpPr>
          <p:nvPr/>
        </p:nvSpPr>
        <p:spPr>
          <a:xfrm>
            <a:off x="609441" y="-71170"/>
            <a:ext cx="10969943"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sv-SE" sz="2000" b="0" i="0" u="none" strike="noStrike" kern="1200" cap="none" spc="0" normalizeH="0" baseline="0" noProof="0" dirty="0">
              <a:ln>
                <a:noFill/>
              </a:ln>
              <a:solidFill>
                <a:srgbClr val="FFFFFF"/>
              </a:solidFill>
              <a:effectLst/>
              <a:uLnTx/>
              <a:uFillTx/>
              <a:latin typeface="Abril Fatface Regular"/>
              <a:ea typeface="+mj-ea"/>
              <a:cs typeface="+mj-cs"/>
            </a:endParaRPr>
          </a:p>
        </p:txBody>
      </p:sp>
      <p:sp>
        <p:nvSpPr>
          <p:cNvPr id="3" name="Platshållare för innehåll 2"/>
          <p:cNvSpPr>
            <a:spLocks noGrp="1"/>
          </p:cNvSpPr>
          <p:nvPr>
            <p:ph idx="1"/>
          </p:nvPr>
        </p:nvSpPr>
        <p:spPr>
          <a:xfrm>
            <a:off x="639100" y="692696"/>
            <a:ext cx="10969943" cy="5213502"/>
          </a:xfrm>
        </p:spPr>
        <p:style>
          <a:lnRef idx="2">
            <a:schemeClr val="accent6"/>
          </a:lnRef>
          <a:fillRef idx="1">
            <a:schemeClr val="lt1"/>
          </a:fillRef>
          <a:effectRef idx="0">
            <a:schemeClr val="accent6"/>
          </a:effectRef>
          <a:fontRef idx="minor">
            <a:schemeClr val="dk1"/>
          </a:fontRef>
        </p:style>
        <p:txBody>
          <a:bodyPr>
            <a:noAutofit/>
          </a:bodyPr>
          <a:lstStyle/>
          <a:p>
            <a:pPr marL="0" indent="0">
              <a:spcBef>
                <a:spcPts val="0"/>
              </a:spcBef>
              <a:buNone/>
            </a:pPr>
            <a:r>
              <a:rPr lang="sv-SE" sz="3000" b="1" dirty="0">
                <a:latin typeface="Kepler Std Disp"/>
                <a:cs typeface="Kepler Std Disp"/>
              </a:rPr>
              <a:t>Agenda</a:t>
            </a:r>
          </a:p>
          <a:p>
            <a:pPr marL="0" indent="0">
              <a:spcBef>
                <a:spcPts val="0"/>
              </a:spcBef>
              <a:buNone/>
            </a:pPr>
            <a:endParaRPr lang="sv-SE" b="1" dirty="0">
              <a:latin typeface="Kepler Std Disp"/>
              <a:cs typeface="Kepler Std Disp"/>
            </a:endParaRPr>
          </a:p>
          <a:p>
            <a:pPr>
              <a:spcBef>
                <a:spcPts val="600"/>
              </a:spcBef>
              <a:spcAft>
                <a:spcPts val="600"/>
              </a:spcAft>
            </a:pPr>
            <a:r>
              <a:rPr lang="sv-SE" sz="3000" dirty="0">
                <a:latin typeface="Kepler Std Disp"/>
                <a:cs typeface="Kepler Std Disp"/>
              </a:rPr>
              <a:t>Vem är kunden, konsument eller företag?</a:t>
            </a:r>
          </a:p>
          <a:p>
            <a:pPr>
              <a:spcBef>
                <a:spcPts val="600"/>
              </a:spcBef>
              <a:spcAft>
                <a:spcPts val="600"/>
              </a:spcAft>
            </a:pPr>
            <a:r>
              <a:rPr lang="sv-SE" sz="3000" dirty="0">
                <a:latin typeface="Kepler Std Disp"/>
                <a:cs typeface="Kepler Std Disp"/>
              </a:rPr>
              <a:t>Avtalslagen och ingående av avtal.</a:t>
            </a:r>
          </a:p>
          <a:p>
            <a:pPr>
              <a:spcBef>
                <a:spcPts val="600"/>
              </a:spcBef>
              <a:spcAft>
                <a:spcPts val="600"/>
              </a:spcAft>
            </a:pPr>
            <a:r>
              <a:rPr lang="sv-SE" sz="3000" dirty="0">
                <a:latin typeface="Kepler Std Disp"/>
                <a:cs typeface="Kepler Std Disp"/>
              </a:rPr>
              <a:t>Distanslagen.</a:t>
            </a:r>
          </a:p>
          <a:p>
            <a:pPr>
              <a:spcBef>
                <a:spcPts val="600"/>
              </a:spcBef>
              <a:spcAft>
                <a:spcPts val="600"/>
              </a:spcAft>
            </a:pPr>
            <a:r>
              <a:rPr lang="sv-SE" sz="3000" dirty="0">
                <a:latin typeface="Kepler Std Disp"/>
                <a:cs typeface="Kepler Std Disp"/>
              </a:rPr>
              <a:t>GDPR och marknadsföring.</a:t>
            </a:r>
          </a:p>
          <a:p>
            <a:pPr>
              <a:spcBef>
                <a:spcPts val="600"/>
              </a:spcBef>
              <a:spcAft>
                <a:spcPts val="600"/>
              </a:spcAft>
            </a:pPr>
            <a:r>
              <a:rPr lang="sv-SE" sz="3000" dirty="0">
                <a:latin typeface="Kepler Std Disp"/>
                <a:cs typeface="Kepler Std Disp"/>
              </a:rPr>
              <a:t>Diskussion om generella frågor (inga frågor där det finns en ”motpart” eftersom jag först måste göra jävskoll).</a:t>
            </a:r>
          </a:p>
          <a:p>
            <a:pPr marL="0" indent="0">
              <a:spcBef>
                <a:spcPts val="600"/>
              </a:spcBef>
              <a:spcAft>
                <a:spcPts val="600"/>
              </a:spcAft>
              <a:buNone/>
            </a:pPr>
            <a:endParaRPr lang="sv-SE" sz="3000" dirty="0">
              <a:latin typeface="Kepler Std Disp"/>
              <a:cs typeface="Kepler Std Disp"/>
            </a:endParaRPr>
          </a:p>
          <a:p>
            <a:pPr>
              <a:spcBef>
                <a:spcPts val="0"/>
              </a:spcBef>
              <a:buFontTx/>
              <a:buChar char="-"/>
            </a:pPr>
            <a:endParaRPr lang="sv-SE" dirty="0">
              <a:latin typeface="Kepler Std Disp"/>
              <a:cs typeface="Kepler Std Disp"/>
            </a:endParaRPr>
          </a:p>
        </p:txBody>
      </p:sp>
      <p:sp>
        <p:nvSpPr>
          <p:cNvPr id="4" name="Platshållare för bild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9542E4-2CCF-42F6-9D92-ED568035133D}" type="slidenum">
              <a:rPr kumimoji="0" lang="sv-SE"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sv-SE"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 name="Bildobjekt 4"/>
          <p:cNvPicPr>
            <a:picLocks noChangeAspect="1"/>
          </p:cNvPicPr>
          <p:nvPr/>
        </p:nvPicPr>
        <p:blipFill>
          <a:blip r:embed="rId3"/>
          <a:stretch>
            <a:fillRect/>
          </a:stretch>
        </p:blipFill>
        <p:spPr>
          <a:xfrm>
            <a:off x="600075" y="6021287"/>
            <a:ext cx="1974354" cy="329059"/>
          </a:xfrm>
          <a:prstGeom prst="rect">
            <a:avLst/>
          </a:prstGeom>
        </p:spPr>
      </p:pic>
    </p:spTree>
    <p:extLst>
      <p:ext uri="{BB962C8B-B14F-4D97-AF65-F5344CB8AC3E}">
        <p14:creationId xmlns:p14="http://schemas.microsoft.com/office/powerpoint/2010/main" val="336138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5" descr="BKG.jpg">
            <a:extLst>
              <a:ext uri="{FF2B5EF4-FFF2-40B4-BE49-F238E27FC236}">
                <a16:creationId xmlns:a16="http://schemas.microsoft.com/office/drawing/2014/main" id="{5CF7466E-EAE1-C229-B993-440A05F21D13}"/>
              </a:ext>
            </a:extLst>
          </p:cNvPr>
          <p:cNvPicPr>
            <a:picLocks noChangeAspect="1"/>
          </p:cNvPicPr>
          <p:nvPr/>
        </p:nvPicPr>
        <p:blipFill rotWithShape="1">
          <a:blip r:embed="rId2">
            <a:alphaModFix amt="80000"/>
            <a:extLst>
              <a:ext uri="{28A0092B-C50C-407E-A947-70E740481C1C}">
                <a14:useLocalDpi xmlns:a14="http://schemas.microsoft.com/office/drawing/2010/main" val="0"/>
              </a:ext>
            </a:extLst>
          </a:blip>
          <a:srcRect t="15603"/>
          <a:stretch/>
        </p:blipFill>
        <p:spPr>
          <a:xfrm>
            <a:off x="-18656" y="0"/>
            <a:ext cx="12207481" cy="6868497"/>
          </a:xfrm>
          <a:prstGeom prst="rect">
            <a:avLst/>
          </a:prstGeom>
        </p:spPr>
      </p:pic>
      <p:sp>
        <p:nvSpPr>
          <p:cNvPr id="7" name="Rubrik 1"/>
          <p:cNvSpPr txBox="1">
            <a:spLocks/>
          </p:cNvSpPr>
          <p:nvPr/>
        </p:nvSpPr>
        <p:spPr>
          <a:xfrm>
            <a:off x="609441" y="-71170"/>
            <a:ext cx="10969943"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sv-SE" sz="2000" b="0" i="0" u="none" strike="noStrike" kern="1200" cap="none" spc="0" normalizeH="0" baseline="0" noProof="0" dirty="0">
              <a:ln>
                <a:noFill/>
              </a:ln>
              <a:solidFill>
                <a:srgbClr val="FFFFFF"/>
              </a:solidFill>
              <a:effectLst/>
              <a:uLnTx/>
              <a:uFillTx/>
              <a:latin typeface="Abril Fatface Regular"/>
              <a:ea typeface="+mj-ea"/>
              <a:cs typeface="+mj-cs"/>
            </a:endParaRPr>
          </a:p>
        </p:txBody>
      </p:sp>
      <p:sp>
        <p:nvSpPr>
          <p:cNvPr id="3" name="Platshållare för innehåll 2"/>
          <p:cNvSpPr>
            <a:spLocks noGrp="1"/>
          </p:cNvSpPr>
          <p:nvPr>
            <p:ph idx="1"/>
          </p:nvPr>
        </p:nvSpPr>
        <p:spPr>
          <a:xfrm>
            <a:off x="639100" y="692696"/>
            <a:ext cx="10969943" cy="4248472"/>
          </a:xfrm>
        </p:spPr>
        <p:txBody>
          <a:bodyPr>
            <a:noAutofit/>
          </a:bodyPr>
          <a:lstStyle/>
          <a:p>
            <a:pPr marL="0" indent="0">
              <a:spcBef>
                <a:spcPts val="0"/>
              </a:spcBef>
              <a:buNone/>
            </a:pPr>
            <a:r>
              <a:rPr lang="sv-SE" sz="3000" b="1" dirty="0">
                <a:latin typeface="Kepler Std Disp"/>
                <a:cs typeface="Kepler Std Disp"/>
              </a:rPr>
              <a:t>Vem är kunden?</a:t>
            </a:r>
          </a:p>
          <a:p>
            <a:pPr marL="0" indent="0">
              <a:spcBef>
                <a:spcPts val="0"/>
              </a:spcBef>
              <a:buNone/>
            </a:pPr>
            <a:endParaRPr lang="sv-SE" sz="2400" b="1" dirty="0">
              <a:latin typeface="Kepler Std Disp"/>
              <a:cs typeface="Kepler Std Disp"/>
            </a:endParaRPr>
          </a:p>
          <a:p>
            <a:pPr marL="0" indent="0">
              <a:spcBef>
                <a:spcPts val="0"/>
              </a:spcBef>
              <a:buNone/>
            </a:pPr>
            <a:endParaRPr lang="sv-SE" sz="2400" b="1" dirty="0">
              <a:latin typeface="Kepler Std Disp"/>
              <a:cs typeface="Kepler Std Disp"/>
            </a:endParaRPr>
          </a:p>
          <a:p>
            <a:pPr>
              <a:spcBef>
                <a:spcPts val="600"/>
              </a:spcBef>
              <a:spcAft>
                <a:spcPts val="600"/>
              </a:spcAft>
            </a:pPr>
            <a:r>
              <a:rPr lang="sv-SE" sz="2400" dirty="0">
                <a:latin typeface="Kepler Std Disp"/>
                <a:cs typeface="Kepler Std Disp"/>
              </a:rPr>
              <a:t>Skillnaden på konsument och företag.</a:t>
            </a:r>
          </a:p>
          <a:p>
            <a:pPr>
              <a:spcBef>
                <a:spcPts val="600"/>
              </a:spcBef>
              <a:spcAft>
                <a:spcPts val="600"/>
              </a:spcAft>
            </a:pPr>
            <a:r>
              <a:rPr lang="sv-SE" sz="2400" dirty="0">
                <a:latin typeface="Kepler Std Disp"/>
                <a:cs typeface="Kepler Std Disp"/>
              </a:rPr>
              <a:t>Köprätten, muntlig eller skriftlig.</a:t>
            </a:r>
          </a:p>
          <a:p>
            <a:pPr>
              <a:spcBef>
                <a:spcPts val="600"/>
              </a:spcBef>
              <a:spcAft>
                <a:spcPts val="600"/>
              </a:spcAft>
            </a:pPr>
            <a:r>
              <a:rPr lang="sv-SE" sz="2400" dirty="0">
                <a:latin typeface="Kepler Std Disp"/>
                <a:cs typeface="Kepler Std Disp"/>
              </a:rPr>
              <a:t>Fördelen med allmänna villkor.</a:t>
            </a:r>
          </a:p>
          <a:p>
            <a:pPr>
              <a:spcBef>
                <a:spcPts val="600"/>
              </a:spcBef>
              <a:spcAft>
                <a:spcPts val="600"/>
              </a:spcAft>
            </a:pPr>
            <a:r>
              <a:rPr lang="sv-SE" sz="2400" dirty="0">
                <a:latin typeface="Kepler Std Disp"/>
                <a:cs typeface="Kepler Std Disp"/>
              </a:rPr>
              <a:t>Dataskyddspolicy på hemsidan.</a:t>
            </a:r>
          </a:p>
          <a:p>
            <a:pPr marL="0" indent="0">
              <a:spcBef>
                <a:spcPts val="600"/>
              </a:spcBef>
              <a:spcAft>
                <a:spcPts val="600"/>
              </a:spcAft>
              <a:buNone/>
            </a:pPr>
            <a:endParaRPr lang="sv-SE" sz="2400" dirty="0">
              <a:latin typeface="Kepler Std Disp"/>
              <a:cs typeface="Kepler Std Disp"/>
            </a:endParaRPr>
          </a:p>
          <a:p>
            <a:pPr marL="0" indent="0">
              <a:spcBef>
                <a:spcPts val="600"/>
              </a:spcBef>
              <a:spcAft>
                <a:spcPts val="600"/>
              </a:spcAft>
              <a:buNone/>
            </a:pPr>
            <a:endParaRPr lang="sv-SE" sz="2400" dirty="0">
              <a:latin typeface="Kepler Std Disp"/>
              <a:cs typeface="Kepler Std Disp"/>
            </a:endParaRPr>
          </a:p>
          <a:p>
            <a:pPr marL="0" indent="0">
              <a:spcBef>
                <a:spcPts val="600"/>
              </a:spcBef>
              <a:spcAft>
                <a:spcPts val="600"/>
              </a:spcAft>
              <a:buNone/>
            </a:pPr>
            <a:endParaRPr lang="sv-SE" sz="2400" dirty="0">
              <a:latin typeface="Kepler Std Disp"/>
              <a:cs typeface="Kepler Std Disp"/>
            </a:endParaRPr>
          </a:p>
          <a:p>
            <a:pPr>
              <a:spcBef>
                <a:spcPts val="0"/>
              </a:spcBef>
              <a:buFontTx/>
              <a:buChar char="-"/>
            </a:pPr>
            <a:endParaRPr lang="sv-SE" sz="2400" dirty="0">
              <a:latin typeface="Kepler Std Disp"/>
              <a:cs typeface="Kepler Std Disp"/>
            </a:endParaRPr>
          </a:p>
        </p:txBody>
      </p:sp>
      <p:sp>
        <p:nvSpPr>
          <p:cNvPr id="4" name="Platshållare för bild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9542E4-2CCF-42F6-9D92-ED568035133D}" type="slidenum">
              <a:rPr kumimoji="0" lang="sv-SE"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sv-SE"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 name="Bildobjekt 4"/>
          <p:cNvPicPr>
            <a:picLocks noChangeAspect="1"/>
          </p:cNvPicPr>
          <p:nvPr/>
        </p:nvPicPr>
        <p:blipFill>
          <a:blip r:embed="rId3"/>
          <a:stretch>
            <a:fillRect/>
          </a:stretch>
        </p:blipFill>
        <p:spPr>
          <a:xfrm>
            <a:off x="600075" y="6021287"/>
            <a:ext cx="1974354" cy="329059"/>
          </a:xfrm>
          <a:prstGeom prst="rect">
            <a:avLst/>
          </a:prstGeom>
        </p:spPr>
      </p:pic>
    </p:spTree>
    <p:extLst>
      <p:ext uri="{BB962C8B-B14F-4D97-AF65-F5344CB8AC3E}">
        <p14:creationId xmlns:p14="http://schemas.microsoft.com/office/powerpoint/2010/main" val="2590991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1"/>
          <p:cNvSpPr txBox="1">
            <a:spLocks/>
          </p:cNvSpPr>
          <p:nvPr/>
        </p:nvSpPr>
        <p:spPr>
          <a:xfrm>
            <a:off x="609441" y="-71170"/>
            <a:ext cx="10969943"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sv-SE" sz="2000" b="0" i="0" u="none" strike="noStrike" kern="1200" cap="none" spc="0" normalizeH="0" baseline="0" noProof="0" dirty="0">
              <a:ln>
                <a:noFill/>
              </a:ln>
              <a:solidFill>
                <a:srgbClr val="FFFFFF"/>
              </a:solidFill>
              <a:effectLst/>
              <a:uLnTx/>
              <a:uFillTx/>
              <a:latin typeface="Abril Fatface Regular"/>
              <a:ea typeface="+mj-ea"/>
              <a:cs typeface="+mj-cs"/>
            </a:endParaRPr>
          </a:p>
        </p:txBody>
      </p:sp>
      <p:sp>
        <p:nvSpPr>
          <p:cNvPr id="3" name="Platshållare för innehåll 2"/>
          <p:cNvSpPr>
            <a:spLocks noGrp="1"/>
          </p:cNvSpPr>
          <p:nvPr>
            <p:ph idx="1"/>
          </p:nvPr>
        </p:nvSpPr>
        <p:spPr>
          <a:xfrm>
            <a:off x="639100" y="692696"/>
            <a:ext cx="10969943" cy="5213502"/>
          </a:xfrm>
        </p:spPr>
        <p:txBody>
          <a:bodyPr>
            <a:noAutofit/>
          </a:bodyPr>
          <a:lstStyle/>
          <a:p>
            <a:pPr marL="0" indent="0">
              <a:spcBef>
                <a:spcPts val="0"/>
              </a:spcBef>
              <a:buNone/>
            </a:pPr>
            <a:r>
              <a:rPr lang="sv-SE" sz="3000" b="1" dirty="0">
                <a:latin typeface="Kepler Std Disp"/>
                <a:cs typeface="Kepler Std Disp"/>
              </a:rPr>
              <a:t>Konsumenträtten</a:t>
            </a:r>
          </a:p>
          <a:p>
            <a:pPr marL="0" indent="0">
              <a:spcBef>
                <a:spcPts val="0"/>
              </a:spcBef>
              <a:buNone/>
            </a:pPr>
            <a:endParaRPr lang="sv-SE" b="1" dirty="0">
              <a:latin typeface="Kepler Std Disp"/>
              <a:cs typeface="Kepler Std Disp"/>
            </a:endParaRPr>
          </a:p>
          <a:p>
            <a:pPr marL="0" lvl="0" indent="0">
              <a:lnSpc>
                <a:spcPct val="107000"/>
              </a:lnSpc>
              <a:buClr>
                <a:srgbClr val="000000"/>
              </a:buClr>
              <a:buNone/>
            </a:pPr>
            <a:r>
              <a:rPr lang="sv-SE" sz="2800" dirty="0">
                <a:latin typeface="Kepler Std Disp"/>
              </a:rPr>
              <a:t>Konsumentköplagen (2022:260)</a:t>
            </a:r>
          </a:p>
          <a:p>
            <a:pPr marL="0" lvl="0" indent="0">
              <a:lnSpc>
                <a:spcPct val="107000"/>
              </a:lnSpc>
              <a:buClr>
                <a:srgbClr val="000000"/>
              </a:buClr>
              <a:buNone/>
            </a:pPr>
            <a:endParaRPr lang="sv-SE"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lvl="0" indent="0">
              <a:lnSpc>
                <a:spcPct val="107000"/>
              </a:lnSpc>
              <a:buClr>
                <a:srgbClr val="000000"/>
              </a:buClr>
              <a:buNone/>
            </a:pPr>
            <a:r>
              <a:rPr lang="sv-SE" sz="2000" dirty="0">
                <a:effectLst/>
                <a:latin typeface="Kepler Std Disp"/>
                <a:ea typeface="Calibri" panose="020F0502020204030204" pitchFamily="34" charset="0"/>
                <a:cs typeface="Times New Roman" panose="02020603050405020304" pitchFamily="18" charset="0"/>
              </a:rPr>
              <a:t>Ändring av konsumentköplag</a:t>
            </a:r>
            <a:r>
              <a:rPr lang="sv-SE" sz="2000" b="1" dirty="0">
                <a:effectLst/>
                <a:latin typeface="Kepler Std Disp"/>
                <a:ea typeface="Calibri" panose="020F0502020204030204" pitchFamily="34" charset="0"/>
                <a:cs typeface="Times New Roman" panose="02020603050405020304" pitchFamily="18" charset="0"/>
              </a:rPr>
              <a:t> </a:t>
            </a:r>
            <a:r>
              <a:rPr lang="sv-SE" sz="2000" b="1" dirty="0">
                <a:effectLst/>
                <a:latin typeface="Kepler Std Disp"/>
                <a:ea typeface="Calibri" panose="020F0502020204030204" pitchFamily="34" charset="0"/>
                <a:cs typeface="Times New Roman" panose="02020603050405020304" pitchFamily="18" charset="0"/>
                <a:sym typeface="Wingdings" panose="05000000000000000000" pitchFamily="2" charset="2"/>
              </a:rPr>
              <a:t></a:t>
            </a:r>
            <a:r>
              <a:rPr lang="sv-SE" sz="2000" b="1" dirty="0">
                <a:effectLst/>
                <a:latin typeface="Kepler Std Disp"/>
                <a:ea typeface="Calibri" panose="020F0502020204030204" pitchFamily="34" charset="0"/>
                <a:cs typeface="Times New Roman" panose="02020603050405020304" pitchFamily="18" charset="0"/>
              </a:rPr>
              <a:t> </a:t>
            </a:r>
            <a:r>
              <a:rPr lang="sv-SE" sz="2000" dirty="0">
                <a:effectLst/>
                <a:latin typeface="Kepler Std Disp"/>
                <a:ea typeface="Calibri" panose="020F0502020204030204" pitchFamily="34" charset="0"/>
                <a:cs typeface="Times New Roman" panose="02020603050405020304" pitchFamily="18" charset="0"/>
              </a:rPr>
              <a:t>Genom lagen upphävs konsumentköplagen (1990:932). Ny lag trädde i kraft 1 maj 2022. Den upphävda lagen gäller dock fortfarande för avtal som omfattas av den lagen och som har ingåtts före ikraftträdandet.</a:t>
            </a:r>
          </a:p>
          <a:p>
            <a:pPr marL="0" lvl="0" indent="0">
              <a:lnSpc>
                <a:spcPct val="107000"/>
              </a:lnSpc>
              <a:buClr>
                <a:srgbClr val="000000"/>
              </a:buClr>
              <a:buNone/>
            </a:pPr>
            <a:endParaRPr lang="sv-SE" sz="1100" b="0" i="0" dirty="0">
              <a:effectLst/>
              <a:latin typeface="Roboto" panose="02000000000000000000" pitchFamily="2" charset="0"/>
            </a:endParaRPr>
          </a:p>
          <a:p>
            <a:pPr marL="0" lvl="0" indent="0">
              <a:lnSpc>
                <a:spcPct val="107000"/>
              </a:lnSpc>
              <a:buClr>
                <a:srgbClr val="000000"/>
              </a:buClr>
              <a:buNone/>
            </a:pPr>
            <a:r>
              <a:rPr lang="sv-SE" sz="2800" dirty="0">
                <a:latin typeface="Kepler Std Disp"/>
              </a:rPr>
              <a:t>Vad är ångerrätten?</a:t>
            </a:r>
          </a:p>
          <a:p>
            <a:pPr>
              <a:lnSpc>
                <a:spcPct val="107000"/>
              </a:lnSpc>
              <a:buClr>
                <a:srgbClr val="000000"/>
              </a:buClr>
            </a:pPr>
            <a:r>
              <a:rPr lang="sv-SE" sz="2000" dirty="0">
                <a:latin typeface="Kepler Std Disp"/>
                <a:cs typeface="Times New Roman" panose="02020603050405020304" pitchFamily="18" charset="0"/>
              </a:rPr>
              <a:t>14 dagars ångerrätt enligt lagen om distansavtal och avtal utanför affärslokaler. </a:t>
            </a:r>
          </a:p>
          <a:p>
            <a:pPr>
              <a:lnSpc>
                <a:spcPct val="107000"/>
              </a:lnSpc>
              <a:buClr>
                <a:srgbClr val="000000"/>
              </a:buClr>
            </a:pPr>
            <a:r>
              <a:rPr lang="sv-SE" sz="2000" dirty="0">
                <a:latin typeface="Kepler Std Disp"/>
                <a:cs typeface="Times New Roman" panose="02020603050405020304" pitchFamily="18" charset="0"/>
              </a:rPr>
              <a:t>Lagen är tvingande.</a:t>
            </a:r>
          </a:p>
          <a:p>
            <a:pPr>
              <a:lnSpc>
                <a:spcPct val="107000"/>
              </a:lnSpc>
              <a:buClr>
                <a:srgbClr val="000000"/>
              </a:buClr>
            </a:pPr>
            <a:r>
              <a:rPr lang="sv-SE" sz="2000" dirty="0">
                <a:latin typeface="Kepler Std Disp"/>
                <a:cs typeface="Times New Roman" panose="02020603050405020304" pitchFamily="18" charset="0"/>
              </a:rPr>
              <a:t>Det finns dock några få undantag.</a:t>
            </a:r>
          </a:p>
          <a:p>
            <a:pPr>
              <a:spcBef>
                <a:spcPts val="0"/>
              </a:spcBef>
              <a:buFontTx/>
              <a:buChar char="-"/>
            </a:pPr>
            <a:endParaRPr lang="sv-SE" dirty="0">
              <a:latin typeface="Kepler Std Disp"/>
              <a:cs typeface="Kepler Std Disp"/>
            </a:endParaRPr>
          </a:p>
        </p:txBody>
      </p:sp>
      <p:sp>
        <p:nvSpPr>
          <p:cNvPr id="4" name="Platshållare för bild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9542E4-2CCF-42F6-9D92-ED568035133D}" type="slidenum">
              <a:rPr kumimoji="0" lang="sv-SE"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sv-SE"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 name="Bildobjekt 4"/>
          <p:cNvPicPr>
            <a:picLocks noChangeAspect="1"/>
          </p:cNvPicPr>
          <p:nvPr/>
        </p:nvPicPr>
        <p:blipFill>
          <a:blip r:embed="rId2"/>
          <a:stretch>
            <a:fillRect/>
          </a:stretch>
        </p:blipFill>
        <p:spPr>
          <a:xfrm>
            <a:off x="600075" y="6021287"/>
            <a:ext cx="1974354" cy="329059"/>
          </a:xfrm>
          <a:prstGeom prst="rect">
            <a:avLst/>
          </a:prstGeom>
        </p:spPr>
      </p:pic>
      <p:pic>
        <p:nvPicPr>
          <p:cNvPr id="2" name="Picture 1">
            <a:extLst>
              <a:ext uri="{FF2B5EF4-FFF2-40B4-BE49-F238E27FC236}">
                <a16:creationId xmlns:a16="http://schemas.microsoft.com/office/drawing/2014/main" id="{6B9E3322-A520-122A-A436-A3102A3EC818}"/>
              </a:ext>
            </a:extLst>
          </p:cNvPr>
          <p:cNvPicPr>
            <a:picLocks noChangeAspect="1"/>
          </p:cNvPicPr>
          <p:nvPr/>
        </p:nvPicPr>
        <p:blipFill>
          <a:blip r:embed="rId3"/>
          <a:stretch>
            <a:fillRect/>
          </a:stretch>
        </p:blipFill>
        <p:spPr>
          <a:xfrm>
            <a:off x="8398668" y="5028264"/>
            <a:ext cx="2857500" cy="1638300"/>
          </a:xfrm>
          <a:prstGeom prst="rect">
            <a:avLst/>
          </a:prstGeom>
        </p:spPr>
      </p:pic>
    </p:spTree>
    <p:extLst>
      <p:ext uri="{BB962C8B-B14F-4D97-AF65-F5344CB8AC3E}">
        <p14:creationId xmlns:p14="http://schemas.microsoft.com/office/powerpoint/2010/main" val="1631017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5" descr="BKG.jpg">
            <a:extLst>
              <a:ext uri="{FF2B5EF4-FFF2-40B4-BE49-F238E27FC236}">
                <a16:creationId xmlns:a16="http://schemas.microsoft.com/office/drawing/2014/main" id="{47F312AB-940E-27C3-6A19-1C8AA99AF6AD}"/>
              </a:ext>
            </a:extLst>
          </p:cNvPr>
          <p:cNvPicPr>
            <a:picLocks noChangeAspect="1"/>
          </p:cNvPicPr>
          <p:nvPr/>
        </p:nvPicPr>
        <p:blipFill rotWithShape="1">
          <a:blip r:embed="rId3">
            <a:alphaModFix amt="80000"/>
            <a:extLst>
              <a:ext uri="{28A0092B-C50C-407E-A947-70E740481C1C}">
                <a14:useLocalDpi xmlns:a14="http://schemas.microsoft.com/office/drawing/2010/main" val="0"/>
              </a:ext>
            </a:extLst>
          </a:blip>
          <a:srcRect t="15603"/>
          <a:stretch/>
        </p:blipFill>
        <p:spPr>
          <a:xfrm>
            <a:off x="0" y="0"/>
            <a:ext cx="12207481" cy="6868497"/>
          </a:xfrm>
          <a:prstGeom prst="rect">
            <a:avLst/>
          </a:prstGeom>
        </p:spPr>
      </p:pic>
      <p:sp>
        <p:nvSpPr>
          <p:cNvPr id="2" name="Title 1">
            <a:extLst>
              <a:ext uri="{FF2B5EF4-FFF2-40B4-BE49-F238E27FC236}">
                <a16:creationId xmlns:a16="http://schemas.microsoft.com/office/drawing/2014/main" id="{184CD469-A50C-EBC4-825E-260926CEEB8E}"/>
              </a:ext>
            </a:extLst>
          </p:cNvPr>
          <p:cNvSpPr>
            <a:spLocks noGrp="1"/>
          </p:cNvSpPr>
          <p:nvPr>
            <p:ph type="title"/>
          </p:nvPr>
        </p:nvSpPr>
        <p:spPr>
          <a:xfrm>
            <a:off x="609441" y="274638"/>
            <a:ext cx="10969943" cy="1642194"/>
          </a:xfrm>
        </p:spPr>
        <p:txBody>
          <a:bodyPr>
            <a:normAutofit/>
          </a:bodyPr>
          <a:lstStyle/>
          <a:p>
            <a:pPr algn="l"/>
            <a:r>
              <a:rPr lang="sv-SE" sz="3000" b="1" i="0" dirty="0">
                <a:effectLst/>
                <a:latin typeface="Kepler Std Disp"/>
              </a:rPr>
              <a:t>Lag (2005:59) om distansavtal och avtal utanför affärslokaler</a:t>
            </a:r>
            <a:br>
              <a:rPr lang="sv-SE" b="1" i="0" dirty="0">
                <a:effectLst/>
                <a:latin typeface="Arial" panose="020B0604020202020204" pitchFamily="34" charset="0"/>
              </a:rPr>
            </a:br>
            <a:endParaRPr lang="sv-SE" dirty="0"/>
          </a:p>
        </p:txBody>
      </p:sp>
      <p:sp>
        <p:nvSpPr>
          <p:cNvPr id="3" name="Content Placeholder 2">
            <a:extLst>
              <a:ext uri="{FF2B5EF4-FFF2-40B4-BE49-F238E27FC236}">
                <a16:creationId xmlns:a16="http://schemas.microsoft.com/office/drawing/2014/main" id="{A2027327-F6BA-4466-1F5E-D91739043BA6}"/>
              </a:ext>
            </a:extLst>
          </p:cNvPr>
          <p:cNvSpPr>
            <a:spLocks noGrp="1"/>
          </p:cNvSpPr>
          <p:nvPr>
            <p:ph idx="1"/>
          </p:nvPr>
        </p:nvSpPr>
        <p:spPr>
          <a:xfrm>
            <a:off x="609441" y="1600201"/>
            <a:ext cx="10969943" cy="3556991"/>
          </a:xfrm>
        </p:spPr>
        <p:txBody>
          <a:bodyPr>
            <a:normAutofit/>
          </a:bodyPr>
          <a:lstStyle/>
          <a:p>
            <a:pPr marL="0" indent="0">
              <a:buNone/>
            </a:pPr>
            <a:r>
              <a:rPr lang="sv-SE" sz="2800" b="1" dirty="0">
                <a:latin typeface="Kepler Std Disp"/>
              </a:rPr>
              <a:t>Konsumentens ångerrätt</a:t>
            </a:r>
            <a:br>
              <a:rPr lang="sv-SE" sz="2400" b="1" dirty="0">
                <a:latin typeface="Kepler Std Disp"/>
              </a:rPr>
            </a:br>
            <a:br>
              <a:rPr lang="sv-SE" sz="2400" b="1" dirty="0">
                <a:latin typeface="Kepler Std Disp"/>
              </a:rPr>
            </a:br>
            <a:r>
              <a:rPr lang="sv-SE" sz="2400" b="1" dirty="0">
                <a:latin typeface="Kepler Std Disp"/>
              </a:rPr>
              <a:t>2 kap. 10 §</a:t>
            </a:r>
          </a:p>
          <a:p>
            <a:r>
              <a:rPr lang="sv-SE" sz="2400" i="0" dirty="0">
                <a:solidFill>
                  <a:srgbClr val="000000"/>
                </a:solidFill>
                <a:effectLst/>
                <a:latin typeface="Kepler Std Disp"/>
              </a:rPr>
              <a:t>Konsumenten har rätt att frånträda avtalet (ångerrätt) genom att till näringsidkaren lämna eller sända ett tydligt meddelande om detta inom 14 dagar från den dag som anges i 12 § (ångerfrist). </a:t>
            </a:r>
            <a:endParaRPr lang="sv-SE" sz="2400" dirty="0">
              <a:latin typeface="Kepler Std Disp"/>
            </a:endParaRPr>
          </a:p>
        </p:txBody>
      </p:sp>
      <p:sp>
        <p:nvSpPr>
          <p:cNvPr id="4" name="Slide Number Placeholder 3">
            <a:extLst>
              <a:ext uri="{FF2B5EF4-FFF2-40B4-BE49-F238E27FC236}">
                <a16:creationId xmlns:a16="http://schemas.microsoft.com/office/drawing/2014/main" id="{9706677F-046A-1E90-2D5F-0586490FF678}"/>
              </a:ext>
            </a:extLst>
          </p:cNvPr>
          <p:cNvSpPr>
            <a:spLocks noGrp="1"/>
          </p:cNvSpPr>
          <p:nvPr>
            <p:ph type="sldNum" sz="quarter" idx="12"/>
          </p:nvPr>
        </p:nvSpPr>
        <p:spPr/>
        <p:txBody>
          <a:bodyPr/>
          <a:lstStyle/>
          <a:p>
            <a:fld id="{299542E4-2CCF-42F6-9D92-ED568035133D}" type="slidenum">
              <a:rPr lang="sv-SE" smtClean="0"/>
              <a:t>5</a:t>
            </a:fld>
            <a:endParaRPr lang="sv-SE"/>
          </a:p>
        </p:txBody>
      </p:sp>
      <p:pic>
        <p:nvPicPr>
          <p:cNvPr id="12" name="Picture 11">
            <a:extLst>
              <a:ext uri="{FF2B5EF4-FFF2-40B4-BE49-F238E27FC236}">
                <a16:creationId xmlns:a16="http://schemas.microsoft.com/office/drawing/2014/main" id="{739DE4B7-8987-8712-B108-6D5780D166B0}"/>
              </a:ext>
            </a:extLst>
          </p:cNvPr>
          <p:cNvPicPr>
            <a:picLocks noChangeAspect="1"/>
          </p:cNvPicPr>
          <p:nvPr/>
        </p:nvPicPr>
        <p:blipFill>
          <a:blip r:embed="rId4"/>
          <a:stretch>
            <a:fillRect/>
          </a:stretch>
        </p:blipFill>
        <p:spPr>
          <a:xfrm>
            <a:off x="333772" y="6260441"/>
            <a:ext cx="1975275" cy="329213"/>
          </a:xfrm>
          <a:prstGeom prst="rect">
            <a:avLst/>
          </a:prstGeom>
        </p:spPr>
      </p:pic>
      <p:pic>
        <p:nvPicPr>
          <p:cNvPr id="13" name="Picture 12">
            <a:extLst>
              <a:ext uri="{FF2B5EF4-FFF2-40B4-BE49-F238E27FC236}">
                <a16:creationId xmlns:a16="http://schemas.microsoft.com/office/drawing/2014/main" id="{AEDF5610-F0C4-DB11-9EAD-992D2E5C76E4}"/>
              </a:ext>
            </a:extLst>
          </p:cNvPr>
          <p:cNvPicPr>
            <a:picLocks noChangeAspect="1"/>
          </p:cNvPicPr>
          <p:nvPr/>
        </p:nvPicPr>
        <p:blipFill>
          <a:blip r:embed="rId5"/>
          <a:stretch>
            <a:fillRect/>
          </a:stretch>
        </p:blipFill>
        <p:spPr>
          <a:xfrm>
            <a:off x="6166420" y="833724"/>
            <a:ext cx="2408671" cy="2408671"/>
          </a:xfrm>
          <a:prstGeom prst="rect">
            <a:avLst/>
          </a:prstGeom>
        </p:spPr>
      </p:pic>
    </p:spTree>
    <p:extLst>
      <p:ext uri="{BB962C8B-B14F-4D97-AF65-F5344CB8AC3E}">
        <p14:creationId xmlns:p14="http://schemas.microsoft.com/office/powerpoint/2010/main" val="2779051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3FBDB46-4CB2-0622-84C5-507423ECC149}"/>
              </a:ext>
            </a:extLst>
          </p:cNvPr>
          <p:cNvSpPr>
            <a:spLocks noGrp="1"/>
          </p:cNvSpPr>
          <p:nvPr>
            <p:ph type="title"/>
          </p:nvPr>
        </p:nvSpPr>
        <p:spPr/>
        <p:txBody>
          <a:bodyPr>
            <a:normAutofit fontScale="90000"/>
          </a:bodyPr>
          <a:lstStyle/>
          <a:p>
            <a:r>
              <a:rPr lang="sv-SE" sz="4400" b="1" dirty="0">
                <a:latin typeface="Kepler Std Disp"/>
                <a:cs typeface="Kepler Std Disp"/>
              </a:rPr>
              <a:t>Ångerrätten - undantagen</a:t>
            </a:r>
            <a:br>
              <a:rPr lang="sv-SE" sz="4400" b="1" dirty="0">
                <a:latin typeface="Kepler Std Disp"/>
                <a:cs typeface="Kepler Std Disp"/>
              </a:rPr>
            </a:br>
            <a:endParaRPr lang="sv-SE" dirty="0"/>
          </a:p>
        </p:txBody>
      </p:sp>
      <p:sp>
        <p:nvSpPr>
          <p:cNvPr id="3" name="Platshållare för innehåll 2">
            <a:extLst>
              <a:ext uri="{FF2B5EF4-FFF2-40B4-BE49-F238E27FC236}">
                <a16:creationId xmlns:a16="http://schemas.microsoft.com/office/drawing/2014/main" id="{51A41176-7D93-23D7-CF0B-95DD627FE276}"/>
              </a:ext>
            </a:extLst>
          </p:cNvPr>
          <p:cNvSpPr>
            <a:spLocks noGrp="1"/>
          </p:cNvSpPr>
          <p:nvPr>
            <p:ph idx="1"/>
          </p:nvPr>
        </p:nvSpPr>
        <p:spPr/>
        <p:txBody>
          <a:bodyPr>
            <a:normAutofit fontScale="77500" lnSpcReduction="20000"/>
          </a:bodyPr>
          <a:lstStyle/>
          <a:p>
            <a:pPr marL="0" lvl="0" indent="0">
              <a:lnSpc>
                <a:spcPct val="107000"/>
              </a:lnSpc>
              <a:buClr>
                <a:srgbClr val="000000"/>
              </a:buClr>
              <a:buNone/>
            </a:pPr>
            <a:r>
              <a:rPr lang="sv-SE" sz="3200" dirty="0">
                <a:effectLst/>
                <a:latin typeface="Kepler Std Disp"/>
                <a:ea typeface="Calibri" panose="020F0502020204030204" pitchFamily="34" charset="0"/>
                <a:cs typeface="Times New Roman" panose="02020603050405020304" pitchFamily="18" charset="0"/>
              </a:rPr>
              <a:t>www.hallakonsument.se :</a:t>
            </a:r>
          </a:p>
          <a:p>
            <a:pPr marL="0" indent="0" algn="l" fontAlgn="base">
              <a:buNone/>
            </a:pPr>
            <a:r>
              <a:rPr lang="sv-SE" sz="4000" dirty="0">
                <a:latin typeface="Times New Roman" panose="02020603050405020304" pitchFamily="18" charset="0"/>
                <a:cs typeface="Times New Roman" panose="02020603050405020304" pitchFamily="18" charset="0"/>
              </a:rPr>
              <a:t>” </a:t>
            </a:r>
            <a:r>
              <a:rPr lang="sv-SE" sz="3200" dirty="0">
                <a:latin typeface="Kepler Std Disp"/>
                <a:cs typeface="Times New Roman" panose="02020603050405020304" pitchFamily="18" charset="0"/>
              </a:rPr>
              <a:t>-En tjänst som har fullgjorts, om du har gått med på att tjänsten börjar utföras och att det inte finns någon ångerrätt när den har fullgjorts.</a:t>
            </a:r>
          </a:p>
          <a:p>
            <a:pPr marL="0" indent="0" algn="l" fontAlgn="base">
              <a:buNone/>
            </a:pPr>
            <a:r>
              <a:rPr lang="sv-SE" sz="3200" dirty="0">
                <a:latin typeface="Kepler Std Disp"/>
                <a:cs typeface="Times New Roman" panose="02020603050405020304" pitchFamily="18" charset="0"/>
              </a:rPr>
              <a:t>-Digitalt innehåll, till exempel program, </a:t>
            </a:r>
            <a:r>
              <a:rPr lang="sv-SE" sz="3200" dirty="0" err="1">
                <a:latin typeface="Kepler Std Disp"/>
                <a:cs typeface="Times New Roman" panose="02020603050405020304" pitchFamily="18" charset="0"/>
              </a:rPr>
              <a:t>appar</a:t>
            </a:r>
            <a:r>
              <a:rPr lang="sv-SE" sz="3200" dirty="0">
                <a:latin typeface="Kepler Std Disp"/>
                <a:cs typeface="Times New Roman" panose="02020603050405020304" pitchFamily="18" charset="0"/>
              </a:rPr>
              <a:t>, spel eller musik, som levereras digitalt, om du har gått med på att leveransen sker på det sättet och att du inte har ångerrätt.</a:t>
            </a:r>
          </a:p>
          <a:p>
            <a:pPr marL="0" indent="0" algn="l" fontAlgn="base">
              <a:buNone/>
            </a:pPr>
            <a:r>
              <a:rPr lang="sv-SE" sz="3200" dirty="0">
                <a:latin typeface="Kepler Std Disp"/>
                <a:cs typeface="Times New Roman" panose="02020603050405020304" pitchFamily="18" charset="0"/>
              </a:rPr>
              <a:t>-En brådskande reparations- eller underhållsåtgärd i din bostad, om besöket sker på ditt initiativ och reparationen eller underhållsåtgärden har samband med detta.</a:t>
            </a:r>
          </a:p>
          <a:p>
            <a:pPr marL="0" indent="0" algn="l" fontAlgn="base">
              <a:buNone/>
            </a:pPr>
            <a:r>
              <a:rPr lang="sv-SE" sz="3200" dirty="0">
                <a:latin typeface="Kepler Std Disp"/>
                <a:cs typeface="Times New Roman" panose="02020603050405020304" pitchFamily="18" charset="0"/>
              </a:rPr>
              <a:t>-Tjänster som sker på en bestämd dag eller under en bestämd tidsperiod, som till exempel biluthyrning, servering/catering, kulturevenemang, idrottsevenemang eller någon annan liknande fritidsaktivitet.”</a:t>
            </a:r>
            <a:br>
              <a:rPr lang="sv-SE" sz="3200" dirty="0">
                <a:latin typeface="Kepler Std Disp"/>
                <a:cs typeface="Times New Roman" panose="02020603050405020304" pitchFamily="18" charset="0"/>
              </a:rPr>
            </a:br>
            <a:endParaRPr lang="sv-SE" sz="3200" dirty="0">
              <a:latin typeface="Kepler Std Disp"/>
              <a:cs typeface="Times New Roman" panose="02020603050405020304" pitchFamily="18" charset="0"/>
            </a:endParaRPr>
          </a:p>
          <a:p>
            <a:endParaRPr lang="sv-SE" dirty="0"/>
          </a:p>
        </p:txBody>
      </p:sp>
      <p:sp>
        <p:nvSpPr>
          <p:cNvPr id="4" name="Platshållare för bildnummer 3">
            <a:extLst>
              <a:ext uri="{FF2B5EF4-FFF2-40B4-BE49-F238E27FC236}">
                <a16:creationId xmlns:a16="http://schemas.microsoft.com/office/drawing/2014/main" id="{9C9140B6-1B8F-D899-FE3D-66F7F7F84CEB}"/>
              </a:ext>
            </a:extLst>
          </p:cNvPr>
          <p:cNvSpPr>
            <a:spLocks noGrp="1"/>
          </p:cNvSpPr>
          <p:nvPr>
            <p:ph type="sldNum" sz="quarter" idx="12"/>
          </p:nvPr>
        </p:nvSpPr>
        <p:spPr/>
        <p:txBody>
          <a:bodyPr/>
          <a:lstStyle/>
          <a:p>
            <a:fld id="{299542E4-2CCF-42F6-9D92-ED568035133D}" type="slidenum">
              <a:rPr lang="sv-SE" smtClean="0"/>
              <a:t>6</a:t>
            </a:fld>
            <a:endParaRPr lang="sv-SE"/>
          </a:p>
        </p:txBody>
      </p:sp>
    </p:spTree>
    <p:extLst>
      <p:ext uri="{BB962C8B-B14F-4D97-AF65-F5344CB8AC3E}">
        <p14:creationId xmlns:p14="http://schemas.microsoft.com/office/powerpoint/2010/main" val="401213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2CB69C-371A-9910-49E0-62BF88D24AB9}"/>
              </a:ext>
            </a:extLst>
          </p:cNvPr>
          <p:cNvSpPr>
            <a:spLocks noGrp="1"/>
          </p:cNvSpPr>
          <p:nvPr>
            <p:ph idx="1"/>
          </p:nvPr>
        </p:nvSpPr>
        <p:spPr>
          <a:xfrm>
            <a:off x="609441" y="1988840"/>
            <a:ext cx="10969943" cy="2880320"/>
          </a:xfrm>
        </p:spPr>
        <p:txBody>
          <a:bodyPr>
            <a:normAutofit/>
          </a:bodyPr>
          <a:lstStyle/>
          <a:p>
            <a:pPr marL="0" indent="0" algn="ctr">
              <a:buNone/>
            </a:pPr>
            <a:r>
              <a:rPr lang="sv-SE" sz="4400" dirty="0">
                <a:effectLst/>
                <a:latin typeface="Kepler Std Disp"/>
                <a:ea typeface="Calibri" panose="020F0502020204030204" pitchFamily="34" charset="0"/>
                <a:cs typeface="Times New Roman" panose="02020603050405020304" pitchFamily="18" charset="0"/>
              </a:rPr>
              <a:t>Vad händer om en företagare/ näringsidkare glömmer att i sina allmänna villkor, informera om ångerrätten?</a:t>
            </a:r>
            <a:endParaRPr lang="sv-SE" sz="4400" dirty="0">
              <a:latin typeface="Kepler Std Disp"/>
            </a:endParaRPr>
          </a:p>
        </p:txBody>
      </p:sp>
      <p:sp>
        <p:nvSpPr>
          <p:cNvPr id="4" name="Slide Number Placeholder 3">
            <a:extLst>
              <a:ext uri="{FF2B5EF4-FFF2-40B4-BE49-F238E27FC236}">
                <a16:creationId xmlns:a16="http://schemas.microsoft.com/office/drawing/2014/main" id="{2C216604-3BBE-F29C-DEF8-D68AF211A62D}"/>
              </a:ext>
            </a:extLst>
          </p:cNvPr>
          <p:cNvSpPr>
            <a:spLocks noGrp="1"/>
          </p:cNvSpPr>
          <p:nvPr>
            <p:ph type="sldNum" sz="quarter" idx="12"/>
          </p:nvPr>
        </p:nvSpPr>
        <p:spPr/>
        <p:txBody>
          <a:bodyPr/>
          <a:lstStyle/>
          <a:p>
            <a:fld id="{299542E4-2CCF-42F6-9D92-ED568035133D}" type="slidenum">
              <a:rPr lang="sv-SE" smtClean="0"/>
              <a:t>7</a:t>
            </a:fld>
            <a:endParaRPr lang="sv-SE"/>
          </a:p>
        </p:txBody>
      </p:sp>
      <p:pic>
        <p:nvPicPr>
          <p:cNvPr id="6" name="Picture 5">
            <a:extLst>
              <a:ext uri="{FF2B5EF4-FFF2-40B4-BE49-F238E27FC236}">
                <a16:creationId xmlns:a16="http://schemas.microsoft.com/office/drawing/2014/main" id="{C9CE9DD3-FDDB-CBB6-F418-A6161AE090D0}"/>
              </a:ext>
            </a:extLst>
          </p:cNvPr>
          <p:cNvPicPr>
            <a:picLocks noChangeAspect="1"/>
          </p:cNvPicPr>
          <p:nvPr/>
        </p:nvPicPr>
        <p:blipFill>
          <a:blip r:embed="rId3"/>
          <a:stretch>
            <a:fillRect/>
          </a:stretch>
        </p:blipFill>
        <p:spPr>
          <a:xfrm>
            <a:off x="189756" y="6191744"/>
            <a:ext cx="1975275" cy="329213"/>
          </a:xfrm>
          <a:prstGeom prst="rect">
            <a:avLst/>
          </a:prstGeom>
        </p:spPr>
      </p:pic>
      <p:pic>
        <p:nvPicPr>
          <p:cNvPr id="7" name="Picture 6">
            <a:extLst>
              <a:ext uri="{FF2B5EF4-FFF2-40B4-BE49-F238E27FC236}">
                <a16:creationId xmlns:a16="http://schemas.microsoft.com/office/drawing/2014/main" id="{8822004C-487C-7386-1AEA-B30151FCC441}"/>
              </a:ext>
            </a:extLst>
          </p:cNvPr>
          <p:cNvPicPr>
            <a:picLocks noChangeAspect="1"/>
          </p:cNvPicPr>
          <p:nvPr/>
        </p:nvPicPr>
        <p:blipFill>
          <a:blip r:embed="rId4"/>
          <a:stretch>
            <a:fillRect/>
          </a:stretch>
        </p:blipFill>
        <p:spPr>
          <a:xfrm>
            <a:off x="9119865" y="3789040"/>
            <a:ext cx="3068960" cy="3068960"/>
          </a:xfrm>
          <a:prstGeom prst="rect">
            <a:avLst/>
          </a:prstGeom>
        </p:spPr>
      </p:pic>
    </p:spTree>
    <p:extLst>
      <p:ext uri="{BB962C8B-B14F-4D97-AF65-F5344CB8AC3E}">
        <p14:creationId xmlns:p14="http://schemas.microsoft.com/office/powerpoint/2010/main" val="1032837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145F905-379C-5F6B-31DE-99D6432E75D7}"/>
              </a:ext>
            </a:extLst>
          </p:cNvPr>
          <p:cNvPicPr>
            <a:picLocks noChangeAspect="1"/>
          </p:cNvPicPr>
          <p:nvPr/>
        </p:nvPicPr>
        <p:blipFill>
          <a:blip r:embed="rId2"/>
          <a:stretch>
            <a:fillRect/>
          </a:stretch>
        </p:blipFill>
        <p:spPr>
          <a:xfrm>
            <a:off x="1459" y="0"/>
            <a:ext cx="12185905" cy="6858000"/>
          </a:xfrm>
          <a:prstGeom prst="rect">
            <a:avLst/>
          </a:prstGeom>
        </p:spPr>
      </p:pic>
      <p:sp>
        <p:nvSpPr>
          <p:cNvPr id="3" name="Content Placeholder 2">
            <a:extLst>
              <a:ext uri="{FF2B5EF4-FFF2-40B4-BE49-F238E27FC236}">
                <a16:creationId xmlns:a16="http://schemas.microsoft.com/office/drawing/2014/main" id="{1A4B5186-BD14-E1AB-E505-32F53DA4756F}"/>
              </a:ext>
            </a:extLst>
          </p:cNvPr>
          <p:cNvSpPr>
            <a:spLocks noGrp="1"/>
          </p:cNvSpPr>
          <p:nvPr>
            <p:ph idx="1"/>
          </p:nvPr>
        </p:nvSpPr>
        <p:spPr>
          <a:xfrm>
            <a:off x="609439" y="764704"/>
            <a:ext cx="10969943" cy="4708526"/>
          </a:xfrm>
        </p:spPr>
        <p:txBody>
          <a:bodyPr>
            <a:normAutofit fontScale="92500" lnSpcReduction="20000"/>
          </a:bodyPr>
          <a:lstStyle/>
          <a:p>
            <a:pPr marL="0" indent="0">
              <a:buNone/>
            </a:pPr>
            <a:r>
              <a:rPr lang="sv-SE" b="1" dirty="0">
                <a:latin typeface="Kepler Std Disp"/>
              </a:rPr>
              <a:t>Ångerfristen</a:t>
            </a:r>
            <a:br>
              <a:rPr lang="sv-SE" sz="3000" b="1" dirty="0">
                <a:latin typeface="Kepler Std Disp"/>
              </a:rPr>
            </a:br>
            <a:endParaRPr lang="sv-SE" sz="3000" b="1" dirty="0">
              <a:latin typeface="Kepler Std Disp"/>
            </a:endParaRPr>
          </a:p>
          <a:p>
            <a:pPr marL="0" indent="0">
              <a:buNone/>
            </a:pPr>
            <a:r>
              <a:rPr lang="sv-SE" sz="2600" b="1" dirty="0">
                <a:latin typeface="Kepler Std Disp"/>
              </a:rPr>
              <a:t>2 kap. 12 §</a:t>
            </a:r>
          </a:p>
          <a:p>
            <a:r>
              <a:rPr lang="sv-SE" sz="2600" dirty="0">
                <a:effectLst/>
                <a:latin typeface="Kepler Std Disp"/>
                <a:ea typeface="Calibri" panose="020F0502020204030204" pitchFamily="34" charset="0"/>
              </a:rPr>
              <a:t>En förutsättning för att ångerfristen överhuvudtaget ska börja löpa är dock att konsumenten har informerats om att denne har rätt till en ångerfrist om 14 dagar. </a:t>
            </a:r>
            <a:br>
              <a:rPr lang="sv-SE" sz="2600" dirty="0">
                <a:effectLst/>
                <a:latin typeface="Kepler Std Disp"/>
                <a:ea typeface="Calibri" panose="020F0502020204030204" pitchFamily="34" charset="0"/>
              </a:rPr>
            </a:br>
            <a:endParaRPr lang="sv-SE" sz="2600" dirty="0">
              <a:effectLst/>
              <a:latin typeface="Kepler Std Disp"/>
              <a:ea typeface="Calibri" panose="020F0502020204030204" pitchFamily="34" charset="0"/>
            </a:endParaRPr>
          </a:p>
          <a:p>
            <a:r>
              <a:rPr lang="sv-SE" sz="2600" dirty="0">
                <a:effectLst/>
                <a:latin typeface="Kepler Std Disp"/>
                <a:ea typeface="Calibri" panose="020F0502020204030204" pitchFamily="34" charset="0"/>
              </a:rPr>
              <a:t>Om ingen sådan information har lämnats innan avtalet ingås eller senast i samband med avtalsingåendet börjar ångerfristen om 14 dagar som konsumenten har rätt till enligt 2 kap. 10 § distansavtalslagen således att gälla först vid ett senare tillfälle då konsumenten erhåller denna information. </a:t>
            </a:r>
            <a:br>
              <a:rPr lang="sv-SE" sz="2600" dirty="0">
                <a:effectLst/>
                <a:latin typeface="Kepler Std Disp"/>
                <a:ea typeface="Calibri" panose="020F0502020204030204" pitchFamily="34" charset="0"/>
              </a:rPr>
            </a:br>
            <a:endParaRPr lang="sv-SE" sz="2600" b="1" dirty="0">
              <a:effectLst/>
              <a:latin typeface="Kepler Std Disp"/>
              <a:ea typeface="Calibri" panose="020F0502020204030204" pitchFamily="34" charset="0"/>
            </a:endParaRPr>
          </a:p>
          <a:p>
            <a:r>
              <a:rPr lang="sv-SE" sz="2600" dirty="0">
                <a:effectLst/>
                <a:latin typeface="Kepler Std Disp"/>
                <a:ea typeface="Calibri" panose="020F0502020204030204" pitchFamily="34" charset="0"/>
              </a:rPr>
              <a:t>Rätten att ångra sig upphör dock senast ett år efter det att ångerfristen skulle ha löpt ut om information hade getts på föreskrivet sätt.</a:t>
            </a:r>
            <a:endParaRPr lang="sv-SE" sz="2600" b="1" dirty="0">
              <a:latin typeface="Kepler Std Disp"/>
            </a:endParaRPr>
          </a:p>
        </p:txBody>
      </p:sp>
      <p:sp>
        <p:nvSpPr>
          <p:cNvPr id="4" name="Slide Number Placeholder 3">
            <a:extLst>
              <a:ext uri="{FF2B5EF4-FFF2-40B4-BE49-F238E27FC236}">
                <a16:creationId xmlns:a16="http://schemas.microsoft.com/office/drawing/2014/main" id="{DBA02994-0CB1-6573-4F18-F5F4809BEEE4}"/>
              </a:ext>
            </a:extLst>
          </p:cNvPr>
          <p:cNvSpPr>
            <a:spLocks noGrp="1"/>
          </p:cNvSpPr>
          <p:nvPr>
            <p:ph type="sldNum" sz="quarter" idx="12"/>
          </p:nvPr>
        </p:nvSpPr>
        <p:spPr/>
        <p:txBody>
          <a:bodyPr/>
          <a:lstStyle/>
          <a:p>
            <a:fld id="{299542E4-2CCF-42F6-9D92-ED568035133D}" type="slidenum">
              <a:rPr lang="sv-SE" smtClean="0"/>
              <a:t>8</a:t>
            </a:fld>
            <a:endParaRPr lang="sv-SE"/>
          </a:p>
        </p:txBody>
      </p:sp>
      <p:pic>
        <p:nvPicPr>
          <p:cNvPr id="6" name="Picture 5">
            <a:extLst>
              <a:ext uri="{FF2B5EF4-FFF2-40B4-BE49-F238E27FC236}">
                <a16:creationId xmlns:a16="http://schemas.microsoft.com/office/drawing/2014/main" id="{8979F655-FD62-BD05-F4C2-0295FA2DD494}"/>
              </a:ext>
            </a:extLst>
          </p:cNvPr>
          <p:cNvPicPr>
            <a:picLocks noChangeAspect="1"/>
          </p:cNvPicPr>
          <p:nvPr/>
        </p:nvPicPr>
        <p:blipFill>
          <a:blip r:embed="rId3"/>
          <a:stretch>
            <a:fillRect/>
          </a:stretch>
        </p:blipFill>
        <p:spPr>
          <a:xfrm>
            <a:off x="333772" y="6260441"/>
            <a:ext cx="1975275" cy="329213"/>
          </a:xfrm>
          <a:prstGeom prst="rect">
            <a:avLst/>
          </a:prstGeom>
        </p:spPr>
      </p:pic>
    </p:spTree>
    <p:extLst>
      <p:ext uri="{BB962C8B-B14F-4D97-AF65-F5344CB8AC3E}">
        <p14:creationId xmlns:p14="http://schemas.microsoft.com/office/powerpoint/2010/main" val="6420100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1"/>
          <p:cNvSpPr txBox="1">
            <a:spLocks/>
          </p:cNvSpPr>
          <p:nvPr/>
        </p:nvSpPr>
        <p:spPr>
          <a:xfrm>
            <a:off x="609441" y="-71170"/>
            <a:ext cx="10969943"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sv-SE" sz="2000" b="0" i="0" u="none" strike="noStrike" kern="1200" cap="none" spc="0" normalizeH="0" baseline="0" noProof="0" dirty="0">
                <a:ln>
                  <a:noFill/>
                </a:ln>
                <a:solidFill>
                  <a:srgbClr val="FFFFFF"/>
                </a:solidFill>
                <a:effectLst/>
                <a:uLnTx/>
                <a:uFillTx/>
                <a:latin typeface="Abril Fatface Regular"/>
                <a:ea typeface="+mj-ea"/>
                <a:cs typeface="+mj-cs"/>
              </a:rPr>
              <a:t>SVAR.</a:t>
            </a:r>
          </a:p>
        </p:txBody>
      </p:sp>
      <p:sp>
        <p:nvSpPr>
          <p:cNvPr id="3" name="Platshållare för innehåll 2"/>
          <p:cNvSpPr>
            <a:spLocks noGrp="1"/>
          </p:cNvSpPr>
          <p:nvPr>
            <p:ph idx="1"/>
          </p:nvPr>
        </p:nvSpPr>
        <p:spPr>
          <a:xfrm>
            <a:off x="621784" y="620688"/>
            <a:ext cx="10969943" cy="5213502"/>
          </a:xfrm>
        </p:spPr>
        <p:txBody>
          <a:bodyPr>
            <a:noAutofit/>
          </a:bodyPr>
          <a:lstStyle/>
          <a:p>
            <a:pPr marL="0" indent="0">
              <a:buNone/>
            </a:pPr>
            <a:r>
              <a:rPr lang="sv-SE" sz="3000" b="1" i="0" u="none" strike="noStrike" baseline="0" dirty="0">
                <a:solidFill>
                  <a:srgbClr val="2E2E2A"/>
                </a:solidFill>
                <a:latin typeface="Kepler Std Disp"/>
              </a:rPr>
              <a:t>Näringsidkarens ansvar för fel – Konsumentköplag (2022:260)</a:t>
            </a:r>
          </a:p>
          <a:p>
            <a:pPr marL="0" indent="0">
              <a:buNone/>
            </a:pPr>
            <a:endParaRPr lang="sv-SE" sz="2000" b="0" i="0" u="none" strike="noStrike" baseline="0" dirty="0">
              <a:solidFill>
                <a:srgbClr val="2E2E2A"/>
              </a:solidFill>
              <a:latin typeface="Kepler Std Disp"/>
            </a:endParaRPr>
          </a:p>
          <a:p>
            <a:r>
              <a:rPr lang="sv-SE" sz="2400" b="1" i="0" u="none" strike="noStrike" baseline="0" dirty="0">
                <a:solidFill>
                  <a:srgbClr val="2E2E2A"/>
                </a:solidFill>
                <a:latin typeface="Kepler Std Disp"/>
              </a:rPr>
              <a:t>9 kap. 7 §</a:t>
            </a:r>
            <a:endParaRPr lang="sv-SE" sz="2400" b="0" i="0" u="none" strike="noStrike" baseline="0" dirty="0">
              <a:solidFill>
                <a:srgbClr val="2E2E2A"/>
              </a:solidFill>
              <a:latin typeface="Kepler Std Disp"/>
            </a:endParaRPr>
          </a:p>
          <a:p>
            <a:r>
              <a:rPr lang="sv-SE" sz="2000" b="0" i="0" u="none" strike="noStrike" baseline="0" dirty="0">
                <a:solidFill>
                  <a:srgbClr val="2E2E2A"/>
                </a:solidFill>
                <a:latin typeface="Kepler Std Disp"/>
              </a:rPr>
              <a:t>Näringsidkaren svarar för fel på det digitala innehållet eller den digitala tjänsten som har funnits vid tillhandahållandet och som visar sig inom tre år från denna tidpunkt.</a:t>
            </a:r>
          </a:p>
          <a:p>
            <a:endParaRPr lang="sv-SE" sz="2000" b="0" i="0" u="none" strike="noStrike" baseline="0" dirty="0">
              <a:solidFill>
                <a:srgbClr val="2E2E2A"/>
              </a:solidFill>
              <a:latin typeface="Kepler Std Disp"/>
            </a:endParaRPr>
          </a:p>
          <a:p>
            <a:r>
              <a:rPr lang="sv-SE" sz="2000" b="0" i="0" u="none" strike="noStrike" baseline="0" dirty="0">
                <a:solidFill>
                  <a:srgbClr val="2E2E2A"/>
                </a:solidFill>
                <a:latin typeface="Kepler Std Disp"/>
              </a:rPr>
              <a:t>Om det digitala innehållet eller den digitala tjänsten ska tillhandahållas kontinuerligt under en period, svarar näringsidkaren för fel på innehållet eller tjänsten som uppstår eller visar sig under den avtalade perioden.</a:t>
            </a:r>
            <a:br>
              <a:rPr lang="sv-SE" sz="2000" b="0" i="0" u="none" strike="noStrike" baseline="0" dirty="0">
                <a:solidFill>
                  <a:srgbClr val="2E2E2A"/>
                </a:solidFill>
                <a:latin typeface="Kepler Std Disp"/>
              </a:rPr>
            </a:br>
            <a:endParaRPr lang="sv-SE" sz="2000" b="0" i="0" u="none" strike="noStrike" baseline="0" dirty="0">
              <a:solidFill>
                <a:srgbClr val="2E2E2A"/>
              </a:solidFill>
              <a:latin typeface="Kepler Std Disp"/>
            </a:endParaRPr>
          </a:p>
          <a:p>
            <a:r>
              <a:rPr lang="sv-SE" sz="2000" b="0" i="0" u="none" strike="noStrike" baseline="0" dirty="0">
                <a:solidFill>
                  <a:srgbClr val="2E2E2A"/>
                </a:solidFill>
                <a:latin typeface="Kepler Std Disp"/>
              </a:rPr>
              <a:t>Näringsidkaren svarar för fel till följd av bristande uppdatering under den tid som gäller för näringsidkarens skyldighet att uppdatera det digitala innehållet eller den digitala tjänsten.</a:t>
            </a:r>
          </a:p>
          <a:p>
            <a:endParaRPr lang="sv-SE" sz="2000" b="0" i="0" u="none" strike="noStrike" baseline="0" dirty="0">
              <a:solidFill>
                <a:srgbClr val="2E2E2A"/>
              </a:solidFill>
              <a:latin typeface="Kepler Std Disp"/>
            </a:endParaRPr>
          </a:p>
          <a:p>
            <a:r>
              <a:rPr lang="sv-SE" sz="2000" b="0" i="0" u="none" strike="noStrike" baseline="0" dirty="0">
                <a:solidFill>
                  <a:srgbClr val="2E2E2A"/>
                </a:solidFill>
                <a:latin typeface="Kepler Std Disp"/>
              </a:rPr>
              <a:t>I fall som avses i 4 kap. 16 § svarar näringsidkaren för fel som visar sig även efter den tid som anges i första och andra styckena.</a:t>
            </a:r>
            <a:endParaRPr lang="sv-SE" dirty="0">
              <a:latin typeface="Kepler Std Disp"/>
              <a:cs typeface="Kepler Std Disp"/>
            </a:endParaRPr>
          </a:p>
          <a:p>
            <a:pPr>
              <a:spcBef>
                <a:spcPts val="0"/>
              </a:spcBef>
              <a:buFontTx/>
              <a:buChar char="-"/>
            </a:pPr>
            <a:endParaRPr lang="sv-SE" sz="3600" dirty="0">
              <a:latin typeface="Kepler Std Disp"/>
              <a:cs typeface="Kepler Std Disp"/>
            </a:endParaRPr>
          </a:p>
        </p:txBody>
      </p:sp>
      <p:sp>
        <p:nvSpPr>
          <p:cNvPr id="4" name="Platshållare för bild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9542E4-2CCF-42F6-9D92-ED568035133D}" type="slidenum">
              <a:rPr kumimoji="0" lang="sv-SE"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sv-SE"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 name="Bildobjekt 4"/>
          <p:cNvPicPr>
            <a:picLocks noChangeAspect="1"/>
          </p:cNvPicPr>
          <p:nvPr/>
        </p:nvPicPr>
        <p:blipFill>
          <a:blip r:embed="rId2"/>
          <a:stretch>
            <a:fillRect/>
          </a:stretch>
        </p:blipFill>
        <p:spPr>
          <a:xfrm>
            <a:off x="600075" y="6021287"/>
            <a:ext cx="1974354" cy="329059"/>
          </a:xfrm>
          <a:prstGeom prst="rect">
            <a:avLst/>
          </a:prstGeom>
        </p:spPr>
      </p:pic>
    </p:spTree>
    <p:extLst>
      <p:ext uri="{BB962C8B-B14F-4D97-AF65-F5344CB8AC3E}">
        <p14:creationId xmlns:p14="http://schemas.microsoft.com/office/powerpoint/2010/main" val="792295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descr="BKG.jpg"/>
          <p:cNvPicPr>
            <a:picLocks noChangeAspect="1"/>
          </p:cNvPicPr>
          <p:nvPr/>
        </p:nvPicPr>
        <p:blipFill rotWithShape="1">
          <a:blip r:embed="rId2">
            <a:alphaModFix amt="80000"/>
            <a:extLst>
              <a:ext uri="{28A0092B-C50C-407E-A947-70E740481C1C}">
                <a14:useLocalDpi xmlns:a14="http://schemas.microsoft.com/office/drawing/2010/main" val="0"/>
              </a:ext>
            </a:extLst>
          </a:blip>
          <a:srcRect t="15603"/>
          <a:stretch/>
        </p:blipFill>
        <p:spPr>
          <a:xfrm>
            <a:off x="-8160" y="0"/>
            <a:ext cx="12207481" cy="6868497"/>
          </a:xfrm>
          <a:prstGeom prst="rect">
            <a:avLst/>
          </a:prstGeom>
        </p:spPr>
      </p:pic>
      <p:sp>
        <p:nvSpPr>
          <p:cNvPr id="7" name="Rubrik 1"/>
          <p:cNvSpPr txBox="1">
            <a:spLocks/>
          </p:cNvSpPr>
          <p:nvPr/>
        </p:nvSpPr>
        <p:spPr>
          <a:xfrm>
            <a:off x="609441" y="-71170"/>
            <a:ext cx="10969943"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sv-SE" sz="2000" b="0" i="0" u="none" strike="noStrike" kern="1200" cap="none" spc="0" normalizeH="0" baseline="0" noProof="0" dirty="0">
              <a:ln>
                <a:noFill/>
              </a:ln>
              <a:solidFill>
                <a:srgbClr val="FFFFFF"/>
              </a:solidFill>
              <a:effectLst/>
              <a:uLnTx/>
              <a:uFillTx/>
              <a:latin typeface="Abril Fatface Regular"/>
              <a:ea typeface="+mj-ea"/>
              <a:cs typeface="+mj-cs"/>
            </a:endParaRPr>
          </a:p>
        </p:txBody>
      </p:sp>
      <p:sp>
        <p:nvSpPr>
          <p:cNvPr id="3" name="Platshållare för innehåll 2"/>
          <p:cNvSpPr>
            <a:spLocks noGrp="1"/>
          </p:cNvSpPr>
          <p:nvPr>
            <p:ph idx="1"/>
          </p:nvPr>
        </p:nvSpPr>
        <p:spPr>
          <a:xfrm>
            <a:off x="639100" y="692696"/>
            <a:ext cx="10969943" cy="5213502"/>
          </a:xfrm>
        </p:spPr>
        <p:txBody>
          <a:bodyPr>
            <a:noAutofit/>
          </a:bodyPr>
          <a:lstStyle/>
          <a:p>
            <a:pPr marL="0" indent="0">
              <a:buNone/>
            </a:pPr>
            <a:r>
              <a:rPr lang="sv-SE" sz="2400" b="1" i="0" u="none" strike="noStrike" baseline="0" dirty="0">
                <a:solidFill>
                  <a:srgbClr val="2E2E2A"/>
                </a:solidFill>
                <a:latin typeface="Kepler Std Disp"/>
              </a:rPr>
              <a:t>9 kap. 8 §</a:t>
            </a:r>
            <a:endParaRPr lang="sv-SE" sz="2400" b="0" i="0" u="none" strike="noStrike" baseline="0" dirty="0">
              <a:solidFill>
                <a:srgbClr val="2E2E2A"/>
              </a:solidFill>
              <a:latin typeface="Kepler Std Disp"/>
            </a:endParaRPr>
          </a:p>
          <a:p>
            <a:r>
              <a:rPr lang="sv-SE" sz="2000" b="0" i="0" u="none" strike="noStrike" baseline="0" dirty="0">
                <a:solidFill>
                  <a:srgbClr val="2E2E2A"/>
                </a:solidFill>
                <a:latin typeface="Kepler Std Disp"/>
              </a:rPr>
              <a:t>Ett fel som visar sig inom ett år från tillhandahållandet av det digitala innehållet eller den digitala tjänsten eller inom den avtalade perioden vid ett kontinuerligt tillhandahållande av innehållet eller tjänsten under en period, ska anses vara ett fel som näringsidkaren svarar för, om inte näringsidkaren visar något annat eller detta är oförenligt med innehållets eller tjänstens eller felets art.</a:t>
            </a:r>
          </a:p>
          <a:p>
            <a:pPr marL="0" indent="0">
              <a:buNone/>
            </a:pPr>
            <a:r>
              <a:rPr lang="sv-SE" sz="2400" b="1" i="0" u="none" strike="noStrike" baseline="0" dirty="0">
                <a:solidFill>
                  <a:srgbClr val="2E2E2A"/>
                </a:solidFill>
                <a:latin typeface="Kepler Std Disp"/>
              </a:rPr>
              <a:t>9 kap. 9 §</a:t>
            </a:r>
            <a:endParaRPr lang="sv-SE" sz="2400" b="0" i="0" u="none" strike="noStrike" baseline="0" dirty="0">
              <a:solidFill>
                <a:srgbClr val="2E2E2A"/>
              </a:solidFill>
              <a:latin typeface="Kepler Std Disp"/>
            </a:endParaRPr>
          </a:p>
          <a:p>
            <a:r>
              <a:rPr lang="sv-SE" sz="2000" b="0" i="0" u="none" strike="noStrike" baseline="0" dirty="0">
                <a:solidFill>
                  <a:srgbClr val="2E2E2A"/>
                </a:solidFill>
                <a:latin typeface="Kepler Std Disp"/>
              </a:rPr>
              <a:t>Det som anges i 8 § gäller inte om -</a:t>
            </a:r>
          </a:p>
          <a:p>
            <a:pPr marL="714375"/>
            <a:r>
              <a:rPr lang="sv-SE" sz="2000" b="0" i="0" u="none" strike="noStrike" baseline="0" dirty="0">
                <a:solidFill>
                  <a:srgbClr val="2E2E2A"/>
                </a:solidFill>
                <a:latin typeface="Kepler Std Disp"/>
              </a:rPr>
              <a:t>konsumentens hårdvara, programvara eller nätanslutning är oförenlig med de tekniska krav som gäller för det digitala innehållet eller den digitala tjänsten, förutsatt att näringsidkaren på ett klart och begripligt sätt före avtalets ingående har informerat konsumenten om dessa tekniska krav, eller</a:t>
            </a:r>
          </a:p>
          <a:p>
            <a:pPr marL="714375"/>
            <a:r>
              <a:rPr lang="sv-SE" sz="2000" b="0" i="0" u="none" strike="noStrike" baseline="0" dirty="0">
                <a:solidFill>
                  <a:srgbClr val="2E2E2A"/>
                </a:solidFill>
                <a:latin typeface="Kepler Std Disp"/>
              </a:rPr>
              <a:t>konsumenten inte i skälig utsträckning samarbetar med näringsidkaren för att med de tekniskt tillgängliga medel som är minst ingripande för konsumenten avgöra om det är konsumentens hårdvara, programvara eller nätanslutning som har orsakat felet, förutsatt att näringsidkaren på ett klart och begripligt sätt före avtalets ingående har informerat konsumenten om konsekvenserna av bristande samarbete.</a:t>
            </a:r>
          </a:p>
          <a:p>
            <a:endParaRPr lang="sv-SE" dirty="0">
              <a:latin typeface="Kepler Std Disp"/>
              <a:cs typeface="Kepler Std Disp"/>
            </a:endParaRPr>
          </a:p>
          <a:p>
            <a:pPr>
              <a:spcBef>
                <a:spcPts val="0"/>
              </a:spcBef>
              <a:buFontTx/>
              <a:buChar char="-"/>
            </a:pPr>
            <a:endParaRPr lang="sv-SE" sz="3600" dirty="0">
              <a:latin typeface="Kepler Std Disp"/>
              <a:cs typeface="Kepler Std Disp"/>
            </a:endParaRPr>
          </a:p>
        </p:txBody>
      </p:sp>
      <p:sp>
        <p:nvSpPr>
          <p:cNvPr id="4" name="Platshållare för bild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9542E4-2CCF-42F6-9D92-ED568035133D}" type="slidenum">
              <a:rPr kumimoji="0" lang="sv-SE"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sv-SE"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 name="Bildobjekt 4"/>
          <p:cNvPicPr>
            <a:picLocks noChangeAspect="1"/>
          </p:cNvPicPr>
          <p:nvPr/>
        </p:nvPicPr>
        <p:blipFill>
          <a:blip r:embed="rId3"/>
          <a:stretch>
            <a:fillRect/>
          </a:stretch>
        </p:blipFill>
        <p:spPr>
          <a:xfrm>
            <a:off x="600075" y="6021287"/>
            <a:ext cx="1974354" cy="329059"/>
          </a:xfrm>
          <a:prstGeom prst="rect">
            <a:avLst/>
          </a:prstGeom>
        </p:spPr>
      </p:pic>
    </p:spTree>
    <p:extLst>
      <p:ext uri="{BB962C8B-B14F-4D97-AF65-F5344CB8AC3E}">
        <p14:creationId xmlns:p14="http://schemas.microsoft.com/office/powerpoint/2010/main" val="487192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objekt 8" descr="BKG_BLA.jpg"/>
          <p:cNvPicPr>
            <a:picLocks noChangeAspect="1"/>
          </p:cNvPicPr>
          <p:nvPr/>
        </p:nvPicPr>
        <p:blipFill rotWithShape="1">
          <a:blip r:embed="rId3">
            <a:alphaModFix amt="93000"/>
            <a:extLst>
              <a:ext uri="{28A0092B-C50C-407E-A947-70E740481C1C}">
                <a14:useLocalDpi xmlns:a14="http://schemas.microsoft.com/office/drawing/2010/main" val="0"/>
              </a:ext>
            </a:extLst>
          </a:blip>
          <a:srcRect l="1" t="15402" r="-216"/>
          <a:stretch/>
        </p:blipFill>
        <p:spPr>
          <a:xfrm>
            <a:off x="-86903" y="52"/>
            <a:ext cx="12362629" cy="6957392"/>
          </a:xfrm>
          <a:prstGeom prst="rect">
            <a:avLst/>
          </a:prstGeom>
        </p:spPr>
      </p:pic>
      <p:sp>
        <p:nvSpPr>
          <p:cNvPr id="4" name="Platshållare för bildnummer 3"/>
          <p:cNvSpPr>
            <a:spLocks noGrp="1"/>
          </p:cNvSpPr>
          <p:nvPr>
            <p:ph type="sldNum" sz="quarter" idx="12"/>
          </p:nvPr>
        </p:nvSpPr>
        <p:spPr/>
        <p:txBody>
          <a:bodyPr/>
          <a:lstStyle/>
          <a:p>
            <a:fld id="{299542E4-2CCF-42F6-9D92-ED568035133D}" type="slidenum">
              <a:rPr lang="sv-SE" smtClean="0"/>
              <a:t>11</a:t>
            </a:fld>
            <a:endParaRPr lang="sv-SE" dirty="0"/>
          </a:p>
        </p:txBody>
      </p:sp>
      <p:pic>
        <p:nvPicPr>
          <p:cNvPr id="5" name="Bildobjekt 4"/>
          <p:cNvPicPr>
            <a:picLocks noChangeAspect="1"/>
          </p:cNvPicPr>
          <p:nvPr/>
        </p:nvPicPr>
        <p:blipFill>
          <a:blip r:embed="rId4"/>
          <a:stretch>
            <a:fillRect/>
          </a:stretch>
        </p:blipFill>
        <p:spPr>
          <a:xfrm>
            <a:off x="600075" y="6021287"/>
            <a:ext cx="1974354" cy="329059"/>
          </a:xfrm>
          <a:prstGeom prst="rect">
            <a:avLst/>
          </a:prstGeom>
        </p:spPr>
      </p:pic>
      <p:pic>
        <p:nvPicPr>
          <p:cNvPr id="6" name="Picture 5">
            <a:extLst>
              <a:ext uri="{FF2B5EF4-FFF2-40B4-BE49-F238E27FC236}">
                <a16:creationId xmlns:a16="http://schemas.microsoft.com/office/drawing/2014/main" id="{86F010C6-FE87-C2D6-927B-B7C1EC503461}"/>
              </a:ext>
            </a:extLst>
          </p:cNvPr>
          <p:cNvPicPr>
            <a:picLocks noChangeAspect="1"/>
          </p:cNvPicPr>
          <p:nvPr/>
        </p:nvPicPr>
        <p:blipFill>
          <a:blip r:embed="rId5"/>
          <a:stretch>
            <a:fillRect/>
          </a:stretch>
        </p:blipFill>
        <p:spPr>
          <a:xfrm>
            <a:off x="407744" y="406088"/>
            <a:ext cx="11171640" cy="5409257"/>
          </a:xfrm>
          <a:prstGeom prst="rect">
            <a:avLst/>
          </a:prstGeom>
        </p:spPr>
      </p:pic>
      <p:sp>
        <p:nvSpPr>
          <p:cNvPr id="2" name="textruta 1"/>
          <p:cNvSpPr txBox="1"/>
          <p:nvPr/>
        </p:nvSpPr>
        <p:spPr>
          <a:xfrm>
            <a:off x="407744" y="332656"/>
            <a:ext cx="5137047" cy="369332"/>
          </a:xfrm>
          <a:prstGeom prst="rect">
            <a:avLst/>
          </a:prstGeom>
          <a:noFill/>
        </p:spPr>
        <p:txBody>
          <a:bodyPr wrap="none" rtlCol="0">
            <a:spAutoFit/>
          </a:bodyPr>
          <a:lstStyle/>
          <a:p>
            <a:r>
              <a:rPr lang="sv-SE" b="1" dirty="0"/>
              <a:t>General Data Protection </a:t>
            </a:r>
            <a:r>
              <a:rPr lang="sv-SE" b="1" dirty="0" err="1"/>
              <a:t>Regulation</a:t>
            </a:r>
            <a:r>
              <a:rPr lang="sv-SE" b="1" dirty="0"/>
              <a:t> Services (GDPR)</a:t>
            </a:r>
          </a:p>
        </p:txBody>
      </p:sp>
    </p:spTree>
    <p:extLst>
      <p:ext uri="{BB962C8B-B14F-4D97-AF65-F5344CB8AC3E}">
        <p14:creationId xmlns:p14="http://schemas.microsoft.com/office/powerpoint/2010/main" val="388220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descr="BKG_BLA.jpg"/>
          <p:cNvPicPr>
            <a:picLocks noChangeAspect="1"/>
          </p:cNvPicPr>
          <p:nvPr/>
        </p:nvPicPr>
        <p:blipFill rotWithShape="1">
          <a:blip r:embed="rId2">
            <a:alphaModFix amt="93000"/>
            <a:extLst>
              <a:ext uri="{28A0092B-C50C-407E-A947-70E740481C1C}">
                <a14:useLocalDpi xmlns:a14="http://schemas.microsoft.com/office/drawing/2010/main" val="0"/>
              </a:ext>
            </a:extLst>
          </a:blip>
          <a:srcRect l="1" t="15402" r="-216"/>
          <a:stretch/>
        </p:blipFill>
        <p:spPr>
          <a:xfrm>
            <a:off x="-26268" y="0"/>
            <a:ext cx="12362629" cy="6957392"/>
          </a:xfrm>
          <a:prstGeom prst="rect">
            <a:avLst/>
          </a:prstGeom>
        </p:spPr>
      </p:pic>
      <p:sp>
        <p:nvSpPr>
          <p:cNvPr id="3" name="Platshållare för innehåll 2"/>
          <p:cNvSpPr>
            <a:spLocks noGrp="1"/>
          </p:cNvSpPr>
          <p:nvPr>
            <p:ph idx="1"/>
          </p:nvPr>
        </p:nvSpPr>
        <p:spPr>
          <a:xfrm>
            <a:off x="577830" y="1215714"/>
            <a:ext cx="11173603" cy="3581438"/>
          </a:xfrm>
        </p:spPr>
        <p:txBody>
          <a:bodyPr>
            <a:normAutofit/>
          </a:bodyPr>
          <a:lstStyle/>
          <a:p>
            <a:pPr marL="0" indent="0">
              <a:spcBef>
                <a:spcPts val="600"/>
              </a:spcBef>
              <a:spcAft>
                <a:spcPts val="600"/>
              </a:spcAft>
              <a:buNone/>
            </a:pPr>
            <a:r>
              <a:rPr lang="sv-SE" sz="3000" b="1" dirty="0">
                <a:latin typeface="Kepler Std Disp"/>
              </a:rPr>
              <a:t>Vad är en personuppgift?</a:t>
            </a:r>
            <a:endParaRPr lang="sv-SE" sz="3000" dirty="0">
              <a:latin typeface="Kepler Std Disp"/>
            </a:endParaRPr>
          </a:p>
          <a:p>
            <a:pPr>
              <a:spcBef>
                <a:spcPts val="600"/>
              </a:spcBef>
              <a:spcAft>
                <a:spcPts val="600"/>
              </a:spcAft>
            </a:pPr>
            <a:r>
              <a:rPr lang="sv-SE" sz="2400" dirty="0">
                <a:latin typeface="Kepler Std Disp"/>
              </a:rPr>
              <a:t>Varje upplysning (identifierare) som avser en </a:t>
            </a:r>
            <a:r>
              <a:rPr lang="sv-SE" sz="2400" b="1" dirty="0">
                <a:latin typeface="Kepler Std Disp"/>
              </a:rPr>
              <a:t>identifierad</a:t>
            </a:r>
            <a:r>
              <a:rPr lang="sv-SE" sz="2400" dirty="0">
                <a:latin typeface="Kepler Std Disp"/>
              </a:rPr>
              <a:t> eller </a:t>
            </a:r>
            <a:r>
              <a:rPr lang="sv-SE" sz="2400" b="1" dirty="0">
                <a:latin typeface="Kepler Std Disp"/>
              </a:rPr>
              <a:t>identifierbar</a:t>
            </a:r>
            <a:r>
              <a:rPr lang="sv-SE" sz="2400" dirty="0">
                <a:latin typeface="Kepler Std Disp"/>
              </a:rPr>
              <a:t> fysisk person som är i livet (registrerad).</a:t>
            </a:r>
          </a:p>
          <a:p>
            <a:pPr>
              <a:spcBef>
                <a:spcPts val="600"/>
              </a:spcBef>
              <a:spcAft>
                <a:spcPts val="600"/>
              </a:spcAft>
            </a:pPr>
            <a:endParaRPr lang="sv-SE" sz="2400" dirty="0">
              <a:latin typeface="Kepler Std Disp"/>
            </a:endParaRPr>
          </a:p>
          <a:p>
            <a:pPr marL="0" indent="0">
              <a:spcBef>
                <a:spcPts val="600"/>
              </a:spcBef>
              <a:spcAft>
                <a:spcPts val="600"/>
              </a:spcAft>
              <a:buNone/>
              <a:tabLst>
                <a:tab pos="361950" algn="l"/>
              </a:tabLst>
            </a:pPr>
            <a:r>
              <a:rPr lang="sv-SE" sz="2400" dirty="0">
                <a:latin typeface="Kepler Std Disp"/>
              </a:rPr>
              <a:t>	Exempel?</a:t>
            </a:r>
          </a:p>
          <a:p>
            <a:endParaRPr lang="sv-SE" sz="3600" dirty="0">
              <a:latin typeface="Kepler Std Disp"/>
            </a:endParaRPr>
          </a:p>
        </p:txBody>
      </p:sp>
      <p:sp>
        <p:nvSpPr>
          <p:cNvPr id="4" name="Platshållare för bildnummer 3"/>
          <p:cNvSpPr>
            <a:spLocks noGrp="1"/>
          </p:cNvSpPr>
          <p:nvPr>
            <p:ph type="sldNum" sz="quarter" idx="12"/>
          </p:nvPr>
        </p:nvSpPr>
        <p:spPr/>
        <p:txBody>
          <a:bodyPr/>
          <a:lstStyle/>
          <a:p>
            <a:fld id="{299542E4-2CCF-42F6-9D92-ED568035133D}" type="slidenum">
              <a:rPr lang="sv-SE" smtClean="0"/>
              <a:t>12</a:t>
            </a:fld>
            <a:endParaRPr lang="sv-SE" dirty="0"/>
          </a:p>
        </p:txBody>
      </p:sp>
      <p:pic>
        <p:nvPicPr>
          <p:cNvPr id="5" name="Bildobjekt 4"/>
          <p:cNvPicPr>
            <a:picLocks noChangeAspect="1"/>
          </p:cNvPicPr>
          <p:nvPr/>
        </p:nvPicPr>
        <p:blipFill>
          <a:blip r:embed="rId3"/>
          <a:stretch>
            <a:fillRect/>
          </a:stretch>
        </p:blipFill>
        <p:spPr>
          <a:xfrm>
            <a:off x="600075" y="6021287"/>
            <a:ext cx="1974354" cy="329059"/>
          </a:xfrm>
          <a:prstGeom prst="rect">
            <a:avLst/>
          </a:prstGeom>
        </p:spPr>
      </p:pic>
      <p:sp>
        <p:nvSpPr>
          <p:cNvPr id="8" name="Rubrik 1"/>
          <p:cNvSpPr txBox="1">
            <a:spLocks/>
          </p:cNvSpPr>
          <p:nvPr/>
        </p:nvSpPr>
        <p:spPr>
          <a:xfrm>
            <a:off x="609441" y="-71170"/>
            <a:ext cx="10969943"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sv-SE" sz="2000" b="1" dirty="0">
                <a:solidFill>
                  <a:srgbClr val="FFFFFF"/>
                </a:solidFill>
                <a:latin typeface="Abril Fatface Regular"/>
              </a:rPr>
              <a:t>GDPR. Artikel 4.1</a:t>
            </a:r>
          </a:p>
        </p:txBody>
      </p:sp>
    </p:spTree>
    <p:extLst>
      <p:ext uri="{BB962C8B-B14F-4D97-AF65-F5344CB8AC3E}">
        <p14:creationId xmlns:p14="http://schemas.microsoft.com/office/powerpoint/2010/main" val="2943679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descr="BKG_BLA.jpg"/>
          <p:cNvPicPr>
            <a:picLocks noChangeAspect="1"/>
          </p:cNvPicPr>
          <p:nvPr/>
        </p:nvPicPr>
        <p:blipFill rotWithShape="1">
          <a:blip r:embed="rId2">
            <a:alphaModFix amt="93000"/>
            <a:extLst>
              <a:ext uri="{28A0092B-C50C-407E-A947-70E740481C1C}">
                <a14:useLocalDpi xmlns:a14="http://schemas.microsoft.com/office/drawing/2010/main" val="0"/>
              </a:ext>
            </a:extLst>
          </a:blip>
          <a:srcRect l="1" t="15402" r="-216"/>
          <a:stretch/>
        </p:blipFill>
        <p:spPr>
          <a:xfrm>
            <a:off x="-26268" y="0"/>
            <a:ext cx="12362629" cy="6957392"/>
          </a:xfrm>
          <a:prstGeom prst="rect">
            <a:avLst/>
          </a:prstGeom>
        </p:spPr>
      </p:pic>
      <p:sp>
        <p:nvSpPr>
          <p:cNvPr id="3" name="Platshållare för innehåll 2"/>
          <p:cNvSpPr>
            <a:spLocks noGrp="1"/>
          </p:cNvSpPr>
          <p:nvPr>
            <p:ph idx="1"/>
          </p:nvPr>
        </p:nvSpPr>
        <p:spPr>
          <a:xfrm>
            <a:off x="577830" y="1071830"/>
            <a:ext cx="11173603" cy="5113986"/>
          </a:xfrm>
        </p:spPr>
        <p:txBody>
          <a:bodyPr>
            <a:normAutofit/>
          </a:bodyPr>
          <a:lstStyle/>
          <a:p>
            <a:pPr marL="0" indent="0">
              <a:spcBef>
                <a:spcPts val="600"/>
              </a:spcBef>
              <a:spcAft>
                <a:spcPts val="600"/>
              </a:spcAft>
              <a:buNone/>
            </a:pPr>
            <a:r>
              <a:rPr lang="sv-SE" sz="3000" b="1" dirty="0">
                <a:latin typeface="Kepler Std Disp"/>
              </a:rPr>
              <a:t>Särskilda regler gäller för </a:t>
            </a:r>
            <a:endParaRPr lang="sv-SE" sz="3000" dirty="0">
              <a:latin typeface="Kepler Std Disp"/>
              <a:cs typeface="Kepler Std Disp"/>
            </a:endParaRPr>
          </a:p>
          <a:p>
            <a:pPr>
              <a:spcBef>
                <a:spcPts val="600"/>
              </a:spcBef>
              <a:spcAft>
                <a:spcPts val="600"/>
              </a:spcAft>
            </a:pPr>
            <a:r>
              <a:rPr lang="sv-SE" sz="2400" dirty="0">
                <a:latin typeface="Kepler Std Disp"/>
                <a:cs typeface="Kepler Std Disp"/>
              </a:rPr>
              <a:t>Behandling av känsliga personuppgifter.</a:t>
            </a:r>
          </a:p>
          <a:p>
            <a:pPr>
              <a:spcBef>
                <a:spcPts val="600"/>
              </a:spcBef>
              <a:spcAft>
                <a:spcPts val="600"/>
              </a:spcAft>
            </a:pPr>
            <a:r>
              <a:rPr lang="sv-SE" sz="2400" dirty="0">
                <a:latin typeface="Kepler Std Disp"/>
                <a:cs typeface="Kepler Std Disp"/>
              </a:rPr>
              <a:t>Behandling av personnummer.</a:t>
            </a:r>
          </a:p>
          <a:p>
            <a:pPr>
              <a:spcBef>
                <a:spcPts val="600"/>
              </a:spcBef>
              <a:spcAft>
                <a:spcPts val="600"/>
              </a:spcAft>
            </a:pPr>
            <a:r>
              <a:rPr lang="sv-SE" sz="2400" dirty="0">
                <a:latin typeface="Kepler Std Disp"/>
                <a:cs typeface="Kepler Std Disp"/>
              </a:rPr>
              <a:t>Behandling av fällande domar i brottmål.</a:t>
            </a:r>
          </a:p>
          <a:p>
            <a:pPr>
              <a:spcBef>
                <a:spcPts val="600"/>
              </a:spcBef>
              <a:spcAft>
                <a:spcPts val="600"/>
              </a:spcAft>
            </a:pPr>
            <a:endParaRPr lang="sv-SE" sz="2400" dirty="0">
              <a:latin typeface="Kepler Std Disp"/>
              <a:cs typeface="Kepler Std Disp"/>
            </a:endParaRPr>
          </a:p>
          <a:p>
            <a:pPr marL="0" indent="0">
              <a:spcBef>
                <a:spcPts val="600"/>
              </a:spcBef>
              <a:spcAft>
                <a:spcPts val="600"/>
              </a:spcAft>
              <a:buNone/>
              <a:tabLst>
                <a:tab pos="361950" algn="l"/>
              </a:tabLst>
            </a:pPr>
            <a:r>
              <a:rPr lang="sv-SE" sz="2400" dirty="0">
                <a:latin typeface="Kepler Std Disp"/>
                <a:cs typeface="Kepler Std Disp"/>
              </a:rPr>
              <a:t>	Exempel på känsliga personuppgifter?</a:t>
            </a:r>
          </a:p>
          <a:p>
            <a:pPr marL="0" indent="0">
              <a:buNone/>
            </a:pPr>
            <a:endParaRPr lang="sv-SE" sz="3600" dirty="0">
              <a:latin typeface="Kepler Std Disp"/>
            </a:endParaRPr>
          </a:p>
        </p:txBody>
      </p:sp>
      <p:sp>
        <p:nvSpPr>
          <p:cNvPr id="4" name="Platshållare för bildnummer 3"/>
          <p:cNvSpPr>
            <a:spLocks noGrp="1"/>
          </p:cNvSpPr>
          <p:nvPr>
            <p:ph type="sldNum" sz="quarter" idx="12"/>
          </p:nvPr>
        </p:nvSpPr>
        <p:spPr/>
        <p:txBody>
          <a:bodyPr/>
          <a:lstStyle/>
          <a:p>
            <a:fld id="{299542E4-2CCF-42F6-9D92-ED568035133D}" type="slidenum">
              <a:rPr lang="sv-SE" smtClean="0"/>
              <a:t>13</a:t>
            </a:fld>
            <a:endParaRPr lang="sv-SE" dirty="0"/>
          </a:p>
        </p:txBody>
      </p:sp>
      <p:pic>
        <p:nvPicPr>
          <p:cNvPr id="5" name="Bildobjekt 4"/>
          <p:cNvPicPr>
            <a:picLocks noChangeAspect="1"/>
          </p:cNvPicPr>
          <p:nvPr/>
        </p:nvPicPr>
        <p:blipFill>
          <a:blip r:embed="rId3"/>
          <a:stretch>
            <a:fillRect/>
          </a:stretch>
        </p:blipFill>
        <p:spPr>
          <a:xfrm>
            <a:off x="600075" y="6021287"/>
            <a:ext cx="1974354" cy="329059"/>
          </a:xfrm>
          <a:prstGeom prst="rect">
            <a:avLst/>
          </a:prstGeom>
        </p:spPr>
      </p:pic>
      <p:sp>
        <p:nvSpPr>
          <p:cNvPr id="8" name="Rubrik 1"/>
          <p:cNvSpPr txBox="1">
            <a:spLocks/>
          </p:cNvSpPr>
          <p:nvPr/>
        </p:nvSpPr>
        <p:spPr>
          <a:xfrm>
            <a:off x="609441" y="-71170"/>
            <a:ext cx="10969943"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sv-SE" sz="2000" b="1" dirty="0">
                <a:solidFill>
                  <a:srgbClr val="FFFFFF"/>
                </a:solidFill>
                <a:latin typeface="Abril Fatface Regular"/>
              </a:rPr>
              <a:t>GDPR</a:t>
            </a:r>
          </a:p>
        </p:txBody>
      </p:sp>
    </p:spTree>
    <p:extLst>
      <p:ext uri="{BB962C8B-B14F-4D97-AF65-F5344CB8AC3E}">
        <p14:creationId xmlns:p14="http://schemas.microsoft.com/office/powerpoint/2010/main" val="4197817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descr="BKG_BLA.jpg"/>
          <p:cNvPicPr>
            <a:picLocks noChangeAspect="1"/>
          </p:cNvPicPr>
          <p:nvPr/>
        </p:nvPicPr>
        <p:blipFill rotWithShape="1">
          <a:blip r:embed="rId2">
            <a:alphaModFix amt="93000"/>
            <a:extLst>
              <a:ext uri="{28A0092B-C50C-407E-A947-70E740481C1C}">
                <a14:useLocalDpi xmlns:a14="http://schemas.microsoft.com/office/drawing/2010/main" val="0"/>
              </a:ext>
            </a:extLst>
          </a:blip>
          <a:srcRect l="1" t="15402" r="-216"/>
          <a:stretch/>
        </p:blipFill>
        <p:spPr>
          <a:xfrm>
            <a:off x="-26268" y="0"/>
            <a:ext cx="12362629" cy="6957392"/>
          </a:xfrm>
          <a:prstGeom prst="rect">
            <a:avLst/>
          </a:prstGeom>
        </p:spPr>
      </p:pic>
      <p:sp>
        <p:nvSpPr>
          <p:cNvPr id="8" name="Rubrik 1"/>
          <p:cNvSpPr txBox="1">
            <a:spLocks/>
          </p:cNvSpPr>
          <p:nvPr/>
        </p:nvSpPr>
        <p:spPr>
          <a:xfrm>
            <a:off x="609441" y="-71170"/>
            <a:ext cx="10969943"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sv-SE" sz="2000" b="1" dirty="0">
                <a:solidFill>
                  <a:srgbClr val="FFFFFF"/>
                </a:solidFill>
                <a:latin typeface="Abril Fatface Regular"/>
              </a:rPr>
              <a:t>GDPR. Artikel 4.2</a:t>
            </a:r>
          </a:p>
        </p:txBody>
      </p:sp>
      <p:sp>
        <p:nvSpPr>
          <p:cNvPr id="3" name="Platshållare för innehåll 2"/>
          <p:cNvSpPr>
            <a:spLocks noGrp="1"/>
          </p:cNvSpPr>
          <p:nvPr>
            <p:ph idx="1"/>
          </p:nvPr>
        </p:nvSpPr>
        <p:spPr>
          <a:xfrm>
            <a:off x="609441" y="1196752"/>
            <a:ext cx="10969943" cy="4525963"/>
          </a:xfrm>
        </p:spPr>
        <p:txBody>
          <a:bodyPr>
            <a:normAutofit/>
          </a:bodyPr>
          <a:lstStyle/>
          <a:p>
            <a:pPr marL="0" indent="0">
              <a:spcBef>
                <a:spcPts val="600"/>
              </a:spcBef>
              <a:spcAft>
                <a:spcPts val="600"/>
              </a:spcAft>
              <a:buNone/>
            </a:pPr>
            <a:r>
              <a:rPr lang="sv-SE" sz="3000" b="1" dirty="0">
                <a:latin typeface="Kepler Std Disp"/>
                <a:cs typeface="Kepler Std Disp"/>
              </a:rPr>
              <a:t>Behandling</a:t>
            </a:r>
            <a:r>
              <a:rPr lang="sv-SE" sz="3000" dirty="0">
                <a:latin typeface="Kepler Std Disp"/>
                <a:cs typeface="Kepler Std Disp"/>
              </a:rPr>
              <a:t> </a:t>
            </a:r>
            <a:endParaRPr lang="sv-SE" sz="3000" dirty="0">
              <a:latin typeface="Kepler Std Disp"/>
            </a:endParaRPr>
          </a:p>
          <a:p>
            <a:pPr>
              <a:spcBef>
                <a:spcPts val="600"/>
              </a:spcBef>
              <a:spcAft>
                <a:spcPts val="600"/>
              </a:spcAft>
            </a:pPr>
            <a:r>
              <a:rPr lang="sv-SE" sz="2400" dirty="0">
                <a:latin typeface="Kepler Std Disp"/>
              </a:rPr>
              <a:t>En åtgärd eller kombination av åtgärder beträffande personuppgifter.</a:t>
            </a:r>
          </a:p>
          <a:p>
            <a:pPr marL="0" indent="0">
              <a:spcBef>
                <a:spcPts val="600"/>
              </a:spcBef>
              <a:spcAft>
                <a:spcPts val="600"/>
              </a:spcAft>
              <a:buNone/>
            </a:pPr>
            <a:endParaRPr lang="sv-SE" sz="2400" dirty="0">
              <a:latin typeface="Kepler Std Disp"/>
            </a:endParaRPr>
          </a:p>
          <a:p>
            <a:pPr marL="400050" lvl="1" indent="0">
              <a:spcBef>
                <a:spcPts val="600"/>
              </a:spcBef>
              <a:spcAft>
                <a:spcPts val="600"/>
              </a:spcAft>
              <a:buNone/>
              <a:tabLst>
                <a:tab pos="361950" algn="l"/>
              </a:tabLst>
            </a:pPr>
            <a:r>
              <a:rPr lang="sv-SE" sz="2400" dirty="0">
                <a:latin typeface="Kepler Std Disp"/>
              </a:rPr>
              <a:t>Exempel: insamling, registrering, organisering, strukturering, lagring, ändring, framtagning, läsning.</a:t>
            </a:r>
          </a:p>
          <a:p>
            <a:pPr marL="400050" lvl="1" indent="0">
              <a:spcBef>
                <a:spcPts val="600"/>
              </a:spcBef>
              <a:spcAft>
                <a:spcPts val="600"/>
              </a:spcAft>
              <a:buNone/>
              <a:tabLst>
                <a:tab pos="361950" algn="l"/>
              </a:tabLst>
            </a:pPr>
            <a:endParaRPr lang="sv-SE" sz="2400" dirty="0">
              <a:latin typeface="Kepler Std Disp"/>
            </a:endParaRPr>
          </a:p>
          <a:p>
            <a:pPr marL="400050" lvl="1" indent="0">
              <a:spcBef>
                <a:spcPts val="600"/>
              </a:spcBef>
              <a:spcAft>
                <a:spcPts val="600"/>
              </a:spcAft>
              <a:buNone/>
              <a:tabLst>
                <a:tab pos="361950" algn="l"/>
              </a:tabLst>
            </a:pPr>
            <a:r>
              <a:rPr lang="sv-SE" sz="2400" dirty="0">
                <a:latin typeface="Kepler Std Disp"/>
              </a:rPr>
              <a:t>Artikel 13-14: Man måste tillhandahålla information till den man samlar in personuppgifter om. Hur gör ni det?</a:t>
            </a:r>
          </a:p>
          <a:p>
            <a:pPr marL="0" indent="0">
              <a:buNone/>
            </a:pPr>
            <a:endParaRPr lang="sv-SE" sz="3000" dirty="0">
              <a:latin typeface="Kepler Std Disp"/>
              <a:cs typeface="Kepler Std Disp"/>
            </a:endParaRPr>
          </a:p>
        </p:txBody>
      </p:sp>
      <p:sp>
        <p:nvSpPr>
          <p:cNvPr id="4" name="Platshållare för bildnummer 3"/>
          <p:cNvSpPr>
            <a:spLocks noGrp="1"/>
          </p:cNvSpPr>
          <p:nvPr>
            <p:ph type="sldNum" sz="quarter" idx="12"/>
          </p:nvPr>
        </p:nvSpPr>
        <p:spPr/>
        <p:txBody>
          <a:bodyPr/>
          <a:lstStyle/>
          <a:p>
            <a:fld id="{299542E4-2CCF-42F6-9D92-ED568035133D}" type="slidenum">
              <a:rPr lang="sv-SE" smtClean="0"/>
              <a:t>14</a:t>
            </a:fld>
            <a:endParaRPr lang="sv-SE" dirty="0"/>
          </a:p>
        </p:txBody>
      </p:sp>
      <p:pic>
        <p:nvPicPr>
          <p:cNvPr id="5" name="Bildobjekt 4"/>
          <p:cNvPicPr>
            <a:picLocks noChangeAspect="1"/>
          </p:cNvPicPr>
          <p:nvPr/>
        </p:nvPicPr>
        <p:blipFill>
          <a:blip r:embed="rId3"/>
          <a:stretch>
            <a:fillRect/>
          </a:stretch>
        </p:blipFill>
        <p:spPr>
          <a:xfrm>
            <a:off x="600075" y="6021287"/>
            <a:ext cx="1974354" cy="329059"/>
          </a:xfrm>
          <a:prstGeom prst="rect">
            <a:avLst/>
          </a:prstGeom>
        </p:spPr>
      </p:pic>
    </p:spTree>
    <p:extLst>
      <p:ext uri="{BB962C8B-B14F-4D97-AF65-F5344CB8AC3E}">
        <p14:creationId xmlns:p14="http://schemas.microsoft.com/office/powerpoint/2010/main" val="2595076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descr="BKG_BLA.jpg"/>
          <p:cNvPicPr>
            <a:picLocks noChangeAspect="1"/>
          </p:cNvPicPr>
          <p:nvPr/>
        </p:nvPicPr>
        <p:blipFill rotWithShape="1">
          <a:blip r:embed="rId2">
            <a:alphaModFix amt="93000"/>
            <a:extLst>
              <a:ext uri="{28A0092B-C50C-407E-A947-70E740481C1C}">
                <a14:useLocalDpi xmlns:a14="http://schemas.microsoft.com/office/drawing/2010/main" val="0"/>
              </a:ext>
            </a:extLst>
          </a:blip>
          <a:srcRect l="1" t="15402" r="-216"/>
          <a:stretch/>
        </p:blipFill>
        <p:spPr>
          <a:xfrm>
            <a:off x="-26268" y="0"/>
            <a:ext cx="12362629" cy="6957392"/>
          </a:xfrm>
          <a:prstGeom prst="rect">
            <a:avLst/>
          </a:prstGeom>
        </p:spPr>
      </p:pic>
      <p:sp>
        <p:nvSpPr>
          <p:cNvPr id="8" name="Rubrik 1"/>
          <p:cNvSpPr txBox="1">
            <a:spLocks/>
          </p:cNvSpPr>
          <p:nvPr/>
        </p:nvSpPr>
        <p:spPr>
          <a:xfrm>
            <a:off x="609441" y="-71170"/>
            <a:ext cx="10969943"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sv-SE" sz="2000" b="1" dirty="0">
                <a:solidFill>
                  <a:srgbClr val="FFFFFF"/>
                </a:solidFill>
                <a:latin typeface="Abril Fatface Regular"/>
              </a:rPr>
              <a:t>EXEMPEL PÅ PERSONUPPGIFTER: Bilder  på personer på events </a:t>
            </a:r>
          </a:p>
        </p:txBody>
      </p:sp>
      <p:sp>
        <p:nvSpPr>
          <p:cNvPr id="2" name="Rubrik 1"/>
          <p:cNvSpPr>
            <a:spLocks noGrp="1"/>
          </p:cNvSpPr>
          <p:nvPr>
            <p:ph type="ctrTitle"/>
          </p:nvPr>
        </p:nvSpPr>
        <p:spPr>
          <a:xfrm>
            <a:off x="477788" y="1484784"/>
            <a:ext cx="10360501" cy="3240360"/>
          </a:xfrm>
        </p:spPr>
        <p:txBody>
          <a:bodyPr>
            <a:noAutofit/>
          </a:bodyPr>
          <a:lstStyle/>
          <a:p>
            <a:pPr algn="l">
              <a:tabLst>
                <a:tab pos="361950" algn="l"/>
              </a:tabLst>
            </a:pPr>
            <a:br>
              <a:rPr lang="sv-SE" sz="3000" b="0" i="0" dirty="0">
                <a:solidFill>
                  <a:srgbClr val="000000"/>
                </a:solidFill>
                <a:effectLst/>
                <a:latin typeface="Kepler Std Disp" pitchFamily="18" charset="0"/>
              </a:rPr>
            </a:br>
            <a:r>
              <a:rPr lang="sv-SE" sz="2400" b="0" i="0" dirty="0">
                <a:solidFill>
                  <a:srgbClr val="000000"/>
                </a:solidFill>
                <a:effectLst/>
                <a:latin typeface="Kepler Std Disp" pitchFamily="18" charset="0"/>
              </a:rPr>
              <a:t>1. Information till besökarna hur bilderna ska användas.</a:t>
            </a:r>
            <a:br>
              <a:rPr lang="sv-SE" sz="2400" b="0" i="0" dirty="0">
                <a:solidFill>
                  <a:srgbClr val="000000"/>
                </a:solidFill>
                <a:effectLst/>
                <a:latin typeface="Kepler Std Disp" pitchFamily="18" charset="0"/>
              </a:rPr>
            </a:br>
            <a:br>
              <a:rPr lang="sv-SE" sz="2400" b="0" i="0" dirty="0">
                <a:solidFill>
                  <a:srgbClr val="000000"/>
                </a:solidFill>
                <a:effectLst/>
                <a:latin typeface="Kepler Std Disp" pitchFamily="18" charset="0"/>
              </a:rPr>
            </a:br>
            <a:r>
              <a:rPr lang="sv-SE" sz="2400" b="0" i="0" dirty="0">
                <a:solidFill>
                  <a:srgbClr val="000000"/>
                </a:solidFill>
                <a:effectLst/>
                <a:latin typeface="Kepler Std Disp" pitchFamily="18" charset="0"/>
              </a:rPr>
              <a:t>2. Rättslig grund intresseavvägning (</a:t>
            </a:r>
            <a:r>
              <a:rPr lang="sv-SE" sz="2400" dirty="0">
                <a:solidFill>
                  <a:srgbClr val="000000"/>
                </a:solidFill>
                <a:latin typeface="Kepler Std Disp" pitchFamily="18" charset="0"/>
              </a:rPr>
              <a:t>om företag eller organisation) </a:t>
            </a:r>
            <a:r>
              <a:rPr lang="sv-SE" sz="2400" b="0" i="0" dirty="0">
                <a:solidFill>
                  <a:srgbClr val="000000"/>
                </a:solidFill>
                <a:effectLst/>
                <a:latin typeface="Kepler Std Disp" pitchFamily="18" charset="0"/>
              </a:rPr>
              <a:t>eller samtycke.</a:t>
            </a:r>
            <a:br>
              <a:rPr lang="sv-SE" sz="2400" b="0" i="0" dirty="0">
                <a:solidFill>
                  <a:srgbClr val="000000"/>
                </a:solidFill>
                <a:effectLst/>
                <a:latin typeface="Kepler Std Disp" pitchFamily="18" charset="0"/>
              </a:rPr>
            </a:br>
            <a:br>
              <a:rPr lang="sv-SE" sz="2400" b="0" i="0" dirty="0">
                <a:solidFill>
                  <a:srgbClr val="000000"/>
                </a:solidFill>
                <a:effectLst/>
                <a:latin typeface="Kepler Std Disp" pitchFamily="18" charset="0"/>
              </a:rPr>
            </a:br>
            <a:r>
              <a:rPr lang="sv-SE" sz="2400" b="0" i="0" dirty="0">
                <a:solidFill>
                  <a:srgbClr val="000000"/>
                </a:solidFill>
                <a:effectLst/>
                <a:latin typeface="Kepler Std Disp" pitchFamily="18" charset="0"/>
              </a:rPr>
              <a:t>3. Besökarna måste få information om att de kan invända mot publicering.</a:t>
            </a:r>
            <a:br>
              <a:rPr lang="sv-SE" sz="2400" b="0" i="0" dirty="0">
                <a:solidFill>
                  <a:srgbClr val="000000"/>
                </a:solidFill>
                <a:effectLst/>
                <a:latin typeface="Kepler Std Disp" pitchFamily="18" charset="0"/>
              </a:rPr>
            </a:br>
            <a:br>
              <a:rPr lang="sv-SE" sz="2400" b="0" i="0" dirty="0">
                <a:solidFill>
                  <a:srgbClr val="000000"/>
                </a:solidFill>
                <a:effectLst/>
                <a:latin typeface="Kepler Std Disp" pitchFamily="18" charset="0"/>
              </a:rPr>
            </a:br>
            <a:r>
              <a:rPr lang="sv-SE" sz="2400" b="0" i="0" dirty="0">
                <a:solidFill>
                  <a:srgbClr val="000000"/>
                </a:solidFill>
                <a:effectLst/>
                <a:latin typeface="Kepler Std Disp" pitchFamily="18" charset="0"/>
              </a:rPr>
              <a:t>4. Om någon identifierar sig själv och vill utöva sina rättigheter, så gäller rättigheterna i förordningen.</a:t>
            </a:r>
            <a:endParaRPr lang="sv-SE" sz="3000" b="0" i="0" dirty="0">
              <a:solidFill>
                <a:srgbClr val="000000"/>
              </a:solidFill>
              <a:effectLst/>
              <a:latin typeface="Kepler Std Disp" pitchFamily="18" charset="0"/>
            </a:endParaRPr>
          </a:p>
        </p:txBody>
      </p:sp>
      <p:sp>
        <p:nvSpPr>
          <p:cNvPr id="4" name="Platshållare för bildnummer 3"/>
          <p:cNvSpPr>
            <a:spLocks noGrp="1"/>
          </p:cNvSpPr>
          <p:nvPr>
            <p:ph type="sldNum" sz="quarter" idx="12"/>
          </p:nvPr>
        </p:nvSpPr>
        <p:spPr/>
        <p:txBody>
          <a:bodyPr/>
          <a:lstStyle/>
          <a:p>
            <a:fld id="{299542E4-2CCF-42F6-9D92-ED568035133D}" type="slidenum">
              <a:rPr lang="sv-SE" smtClean="0">
                <a:solidFill>
                  <a:prstClr val="black">
                    <a:tint val="75000"/>
                  </a:prstClr>
                </a:solidFill>
              </a:rPr>
              <a:pPr/>
              <a:t>15</a:t>
            </a:fld>
            <a:endParaRPr lang="sv-SE" dirty="0">
              <a:solidFill>
                <a:prstClr val="black">
                  <a:tint val="75000"/>
                </a:prstClr>
              </a:solidFill>
            </a:endParaRPr>
          </a:p>
        </p:txBody>
      </p:sp>
      <p:pic>
        <p:nvPicPr>
          <p:cNvPr id="5" name="Bildobjekt 4"/>
          <p:cNvPicPr>
            <a:picLocks noChangeAspect="1"/>
          </p:cNvPicPr>
          <p:nvPr/>
        </p:nvPicPr>
        <p:blipFill>
          <a:blip r:embed="rId3"/>
          <a:stretch>
            <a:fillRect/>
          </a:stretch>
        </p:blipFill>
        <p:spPr>
          <a:xfrm>
            <a:off x="600075" y="6021287"/>
            <a:ext cx="1974354" cy="329059"/>
          </a:xfrm>
          <a:prstGeom prst="rect">
            <a:avLst/>
          </a:prstGeom>
        </p:spPr>
      </p:pic>
    </p:spTree>
    <p:extLst>
      <p:ext uri="{BB962C8B-B14F-4D97-AF65-F5344CB8AC3E}">
        <p14:creationId xmlns:p14="http://schemas.microsoft.com/office/powerpoint/2010/main" val="3295796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descr="BKG_BLA.jpg"/>
          <p:cNvPicPr>
            <a:picLocks noChangeAspect="1"/>
          </p:cNvPicPr>
          <p:nvPr/>
        </p:nvPicPr>
        <p:blipFill rotWithShape="1">
          <a:blip r:embed="rId2">
            <a:alphaModFix amt="93000"/>
            <a:extLst>
              <a:ext uri="{28A0092B-C50C-407E-A947-70E740481C1C}">
                <a14:useLocalDpi xmlns:a14="http://schemas.microsoft.com/office/drawing/2010/main" val="0"/>
              </a:ext>
            </a:extLst>
          </a:blip>
          <a:srcRect l="1" t="15402" r="-216"/>
          <a:stretch/>
        </p:blipFill>
        <p:spPr>
          <a:xfrm>
            <a:off x="-26268" y="0"/>
            <a:ext cx="12362629" cy="6957392"/>
          </a:xfrm>
          <a:prstGeom prst="rect">
            <a:avLst/>
          </a:prstGeom>
        </p:spPr>
      </p:pic>
      <p:sp>
        <p:nvSpPr>
          <p:cNvPr id="7" name="Rubrik 1"/>
          <p:cNvSpPr txBox="1">
            <a:spLocks/>
          </p:cNvSpPr>
          <p:nvPr/>
        </p:nvSpPr>
        <p:spPr>
          <a:xfrm>
            <a:off x="609441" y="-71170"/>
            <a:ext cx="10969943"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sv-SE" sz="2000" b="1" dirty="0">
                <a:solidFill>
                  <a:srgbClr val="FFFFFF"/>
                </a:solidFill>
                <a:latin typeface="Abril Fatface Regular"/>
              </a:rPr>
              <a:t>GDPR. Artikel 6 </a:t>
            </a:r>
          </a:p>
        </p:txBody>
      </p:sp>
      <p:sp>
        <p:nvSpPr>
          <p:cNvPr id="2" name="Rubrik 1"/>
          <p:cNvSpPr>
            <a:spLocks noGrp="1"/>
          </p:cNvSpPr>
          <p:nvPr>
            <p:ph type="ctrTitle"/>
          </p:nvPr>
        </p:nvSpPr>
        <p:spPr>
          <a:xfrm>
            <a:off x="981844" y="1389974"/>
            <a:ext cx="10292819" cy="1874638"/>
          </a:xfrm>
        </p:spPr>
        <p:txBody>
          <a:bodyPr>
            <a:normAutofit/>
          </a:bodyPr>
          <a:lstStyle/>
          <a:p>
            <a:r>
              <a:rPr lang="sv-SE" sz="4000" dirty="0">
                <a:latin typeface="Kepler Std Disp"/>
              </a:rPr>
              <a:t>När får ni behandla personuppgifter?</a:t>
            </a:r>
          </a:p>
        </p:txBody>
      </p:sp>
      <p:sp>
        <p:nvSpPr>
          <p:cNvPr id="4" name="Platshållare för bildnummer 3"/>
          <p:cNvSpPr>
            <a:spLocks noGrp="1"/>
          </p:cNvSpPr>
          <p:nvPr>
            <p:ph type="sldNum" sz="quarter" idx="12"/>
          </p:nvPr>
        </p:nvSpPr>
        <p:spPr/>
        <p:txBody>
          <a:bodyPr/>
          <a:lstStyle/>
          <a:p>
            <a:fld id="{299542E4-2CCF-42F6-9D92-ED568035133D}" type="slidenum">
              <a:rPr lang="sv-SE" smtClean="0">
                <a:solidFill>
                  <a:prstClr val="black">
                    <a:tint val="75000"/>
                  </a:prstClr>
                </a:solidFill>
              </a:rPr>
              <a:pPr/>
              <a:t>16</a:t>
            </a:fld>
            <a:endParaRPr lang="sv-SE" dirty="0">
              <a:solidFill>
                <a:prstClr val="black">
                  <a:tint val="75000"/>
                </a:prstClr>
              </a:solidFill>
            </a:endParaRPr>
          </a:p>
        </p:txBody>
      </p:sp>
      <p:pic>
        <p:nvPicPr>
          <p:cNvPr id="5" name="Bildobjekt 4"/>
          <p:cNvPicPr>
            <a:picLocks noChangeAspect="1"/>
          </p:cNvPicPr>
          <p:nvPr/>
        </p:nvPicPr>
        <p:blipFill>
          <a:blip r:embed="rId3"/>
          <a:stretch>
            <a:fillRect/>
          </a:stretch>
        </p:blipFill>
        <p:spPr>
          <a:xfrm>
            <a:off x="600075" y="6021287"/>
            <a:ext cx="1974354" cy="329059"/>
          </a:xfrm>
          <a:prstGeom prst="rect">
            <a:avLst/>
          </a:prstGeom>
        </p:spPr>
      </p:pic>
      <p:pic>
        <p:nvPicPr>
          <p:cNvPr id="8" name="Picture 7">
            <a:extLst>
              <a:ext uri="{FF2B5EF4-FFF2-40B4-BE49-F238E27FC236}">
                <a16:creationId xmlns:a16="http://schemas.microsoft.com/office/drawing/2014/main" id="{01999424-9951-2E03-0796-77F6876D94B0}"/>
              </a:ext>
            </a:extLst>
          </p:cNvPr>
          <p:cNvPicPr>
            <a:picLocks noChangeAspect="1"/>
          </p:cNvPicPr>
          <p:nvPr/>
        </p:nvPicPr>
        <p:blipFill>
          <a:blip r:embed="rId4"/>
          <a:stretch>
            <a:fillRect/>
          </a:stretch>
        </p:blipFill>
        <p:spPr>
          <a:xfrm>
            <a:off x="2349996" y="2708920"/>
            <a:ext cx="7776864" cy="2427900"/>
          </a:xfrm>
          <a:prstGeom prst="rect">
            <a:avLst/>
          </a:prstGeom>
        </p:spPr>
      </p:pic>
    </p:spTree>
    <p:extLst>
      <p:ext uri="{BB962C8B-B14F-4D97-AF65-F5344CB8AC3E}">
        <p14:creationId xmlns:p14="http://schemas.microsoft.com/office/powerpoint/2010/main" val="701843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descr="BKG_BLA.jpg"/>
          <p:cNvPicPr>
            <a:picLocks noChangeAspect="1"/>
          </p:cNvPicPr>
          <p:nvPr/>
        </p:nvPicPr>
        <p:blipFill rotWithShape="1">
          <a:blip r:embed="rId2">
            <a:alphaModFix amt="93000"/>
            <a:extLst>
              <a:ext uri="{28A0092B-C50C-407E-A947-70E740481C1C}">
                <a14:useLocalDpi xmlns:a14="http://schemas.microsoft.com/office/drawing/2010/main" val="0"/>
              </a:ext>
            </a:extLst>
          </a:blip>
          <a:srcRect l="1" t="15402" r="-216"/>
          <a:stretch/>
        </p:blipFill>
        <p:spPr>
          <a:xfrm>
            <a:off x="-26268" y="0"/>
            <a:ext cx="12362629" cy="6957392"/>
          </a:xfrm>
          <a:prstGeom prst="rect">
            <a:avLst/>
          </a:prstGeom>
        </p:spPr>
      </p:pic>
      <p:sp>
        <p:nvSpPr>
          <p:cNvPr id="7" name="Rubrik 1"/>
          <p:cNvSpPr txBox="1">
            <a:spLocks/>
          </p:cNvSpPr>
          <p:nvPr/>
        </p:nvSpPr>
        <p:spPr>
          <a:xfrm>
            <a:off x="609441" y="-71170"/>
            <a:ext cx="10969943"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sv-SE" sz="2000" b="1" dirty="0">
                <a:solidFill>
                  <a:srgbClr val="FFFFFF"/>
                </a:solidFill>
                <a:latin typeface="Abril Fatface Regular"/>
              </a:rPr>
              <a:t>GDPR. Artikel 6 </a:t>
            </a:r>
          </a:p>
        </p:txBody>
      </p:sp>
      <p:sp>
        <p:nvSpPr>
          <p:cNvPr id="3" name="Platshållare för innehåll 2"/>
          <p:cNvSpPr>
            <a:spLocks noGrp="1"/>
          </p:cNvSpPr>
          <p:nvPr>
            <p:ph idx="1"/>
          </p:nvPr>
        </p:nvSpPr>
        <p:spPr>
          <a:xfrm>
            <a:off x="609441" y="1268760"/>
            <a:ext cx="11245611" cy="3816423"/>
          </a:xfrm>
        </p:spPr>
        <p:txBody>
          <a:bodyPr>
            <a:normAutofit/>
          </a:bodyPr>
          <a:lstStyle/>
          <a:p>
            <a:pPr marL="0" indent="0">
              <a:spcBef>
                <a:spcPts val="600"/>
              </a:spcBef>
              <a:spcAft>
                <a:spcPts val="600"/>
              </a:spcAft>
              <a:buNone/>
            </a:pPr>
            <a:r>
              <a:rPr lang="sv-SE" sz="3000" b="1" dirty="0">
                <a:latin typeface="Kepler Std Disp"/>
                <a:cs typeface="Kepler Std Disp"/>
              </a:rPr>
              <a:t>Rättslig grund  </a:t>
            </a:r>
            <a:endParaRPr lang="sv-SE" sz="3000" dirty="0">
              <a:latin typeface="Kepler Std Disp"/>
              <a:cs typeface="Kepler Std Disp"/>
            </a:endParaRPr>
          </a:p>
          <a:p>
            <a:pPr>
              <a:spcBef>
                <a:spcPts val="600"/>
              </a:spcBef>
              <a:spcAft>
                <a:spcPts val="600"/>
              </a:spcAft>
            </a:pPr>
            <a:r>
              <a:rPr lang="sv-SE" sz="2400" b="1" dirty="0">
                <a:latin typeface="Kepler Std Disp"/>
                <a:cs typeface="Kepler Std Disp"/>
              </a:rPr>
              <a:t>Samtycke</a:t>
            </a:r>
            <a:r>
              <a:rPr lang="sv-SE" sz="2400" dirty="0">
                <a:latin typeface="Kepler Std Disp"/>
                <a:cs typeface="Kepler Std Disp"/>
              </a:rPr>
              <a:t>, eller (art. 6 a).</a:t>
            </a:r>
          </a:p>
          <a:p>
            <a:pPr>
              <a:spcBef>
                <a:spcPts val="600"/>
              </a:spcBef>
              <a:spcAft>
                <a:spcPts val="600"/>
              </a:spcAft>
            </a:pPr>
            <a:r>
              <a:rPr lang="sv-SE" sz="2400" dirty="0">
                <a:latin typeface="Kepler Std Disp"/>
                <a:cs typeface="Kepler Std Disp"/>
              </a:rPr>
              <a:t>behandling som är nödvändig för;</a:t>
            </a:r>
          </a:p>
          <a:p>
            <a:pPr>
              <a:spcBef>
                <a:spcPts val="600"/>
              </a:spcBef>
              <a:spcAft>
                <a:spcPts val="600"/>
              </a:spcAft>
              <a:buFontTx/>
              <a:buChar char="-"/>
            </a:pPr>
            <a:r>
              <a:rPr lang="sv-SE" sz="2400" dirty="0">
                <a:latin typeface="Kepler Std Disp"/>
                <a:cs typeface="Kepler Std Disp"/>
              </a:rPr>
              <a:t>ingående eller fullgörande av ett </a:t>
            </a:r>
            <a:r>
              <a:rPr lang="sv-SE" sz="2400" b="1" dirty="0">
                <a:latin typeface="Kepler Std Disp"/>
                <a:cs typeface="Kepler Std Disp"/>
              </a:rPr>
              <a:t>avtal</a:t>
            </a:r>
            <a:r>
              <a:rPr lang="sv-SE" sz="2400" b="1" dirty="0">
                <a:solidFill>
                  <a:prstClr val="black"/>
                </a:solidFill>
                <a:latin typeface="Kepler Std Disp"/>
                <a:cs typeface="Kepler Std Disp"/>
              </a:rPr>
              <a:t> </a:t>
            </a:r>
            <a:r>
              <a:rPr lang="sv-SE" sz="2400" dirty="0">
                <a:solidFill>
                  <a:prstClr val="black"/>
                </a:solidFill>
                <a:latin typeface="Kepler Std Disp"/>
                <a:cs typeface="Kepler Std Disp"/>
              </a:rPr>
              <a:t>där den registrerade är part (art. 6 b)</a:t>
            </a:r>
            <a:r>
              <a:rPr lang="sv-SE" sz="2400" dirty="0">
                <a:latin typeface="Kepler Std Disp"/>
                <a:cs typeface="Kepler Std Disp"/>
              </a:rPr>
              <a:t>, </a:t>
            </a:r>
          </a:p>
          <a:p>
            <a:pPr>
              <a:spcBef>
                <a:spcPts val="600"/>
              </a:spcBef>
              <a:spcAft>
                <a:spcPts val="600"/>
              </a:spcAft>
              <a:buFontTx/>
              <a:buChar char="-"/>
            </a:pPr>
            <a:r>
              <a:rPr lang="sv-SE" sz="2400" dirty="0">
                <a:latin typeface="Kepler Std Disp"/>
                <a:cs typeface="Kepler Std Disp"/>
              </a:rPr>
              <a:t>rättslig förpliktelse (art. 6 c), eller</a:t>
            </a:r>
          </a:p>
          <a:p>
            <a:pPr>
              <a:spcBef>
                <a:spcPts val="600"/>
              </a:spcBef>
              <a:spcAft>
                <a:spcPts val="600"/>
              </a:spcAft>
              <a:buFontTx/>
              <a:buChar char="-"/>
            </a:pPr>
            <a:r>
              <a:rPr lang="sv-SE" sz="2400" b="1" dirty="0">
                <a:latin typeface="Kepler Std Disp"/>
                <a:cs typeface="Kepler Std Disp"/>
              </a:rPr>
              <a:t>intresseavvägning</a:t>
            </a:r>
            <a:r>
              <a:rPr lang="sv-SE" sz="2400" dirty="0">
                <a:latin typeface="Kepler Std Disp"/>
                <a:cs typeface="Kepler Std Disp"/>
              </a:rPr>
              <a:t> (art. 6 f).</a:t>
            </a:r>
          </a:p>
          <a:p>
            <a:pPr>
              <a:spcBef>
                <a:spcPts val="600"/>
              </a:spcBef>
              <a:spcAft>
                <a:spcPts val="600"/>
              </a:spcAft>
              <a:buFontTx/>
              <a:buChar char="-"/>
            </a:pPr>
            <a:endParaRPr lang="sv-SE" sz="3000" dirty="0">
              <a:latin typeface="Kepler Std Disp"/>
              <a:cs typeface="Kepler Std Disp"/>
            </a:endParaRPr>
          </a:p>
          <a:p>
            <a:pPr marL="0" indent="0">
              <a:spcBef>
                <a:spcPts val="600"/>
              </a:spcBef>
              <a:spcAft>
                <a:spcPts val="600"/>
              </a:spcAft>
              <a:buNone/>
            </a:pPr>
            <a:endParaRPr lang="sv-SE" sz="3000" dirty="0">
              <a:latin typeface="Kepler Std Disp"/>
              <a:cs typeface="Kepler Std Disp"/>
            </a:endParaRPr>
          </a:p>
          <a:p>
            <a:pPr marL="0" indent="0">
              <a:buNone/>
            </a:pPr>
            <a:endParaRPr lang="sv-SE" sz="3000" dirty="0">
              <a:latin typeface="Kepler Std Disp"/>
              <a:cs typeface="Kepler Std Disp"/>
            </a:endParaRPr>
          </a:p>
        </p:txBody>
      </p:sp>
      <p:sp>
        <p:nvSpPr>
          <p:cNvPr id="4" name="Platshållare för bildnummer 3"/>
          <p:cNvSpPr>
            <a:spLocks noGrp="1"/>
          </p:cNvSpPr>
          <p:nvPr>
            <p:ph type="sldNum" sz="quarter" idx="12"/>
          </p:nvPr>
        </p:nvSpPr>
        <p:spPr/>
        <p:txBody>
          <a:bodyPr/>
          <a:lstStyle/>
          <a:p>
            <a:fld id="{299542E4-2CCF-42F6-9D92-ED568035133D}" type="slidenum">
              <a:rPr lang="sv-SE" smtClean="0"/>
              <a:t>17</a:t>
            </a:fld>
            <a:endParaRPr lang="sv-SE" dirty="0"/>
          </a:p>
        </p:txBody>
      </p:sp>
      <p:pic>
        <p:nvPicPr>
          <p:cNvPr id="5" name="Bildobjekt 4"/>
          <p:cNvPicPr>
            <a:picLocks noChangeAspect="1"/>
          </p:cNvPicPr>
          <p:nvPr/>
        </p:nvPicPr>
        <p:blipFill>
          <a:blip r:embed="rId3"/>
          <a:stretch>
            <a:fillRect/>
          </a:stretch>
        </p:blipFill>
        <p:spPr>
          <a:xfrm>
            <a:off x="600075" y="6021287"/>
            <a:ext cx="1974354" cy="329059"/>
          </a:xfrm>
          <a:prstGeom prst="rect">
            <a:avLst/>
          </a:prstGeom>
        </p:spPr>
      </p:pic>
    </p:spTree>
    <p:extLst>
      <p:ext uri="{BB962C8B-B14F-4D97-AF65-F5344CB8AC3E}">
        <p14:creationId xmlns:p14="http://schemas.microsoft.com/office/powerpoint/2010/main" val="3562977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descr="BKG_BLA.jpg"/>
          <p:cNvPicPr>
            <a:picLocks noChangeAspect="1"/>
          </p:cNvPicPr>
          <p:nvPr/>
        </p:nvPicPr>
        <p:blipFill rotWithShape="1">
          <a:blip r:embed="rId2">
            <a:alphaModFix amt="93000"/>
            <a:extLst>
              <a:ext uri="{28A0092B-C50C-407E-A947-70E740481C1C}">
                <a14:useLocalDpi xmlns:a14="http://schemas.microsoft.com/office/drawing/2010/main" val="0"/>
              </a:ext>
            </a:extLst>
          </a:blip>
          <a:srcRect l="1" t="15402" r="-216"/>
          <a:stretch/>
        </p:blipFill>
        <p:spPr>
          <a:xfrm>
            <a:off x="-26268" y="0"/>
            <a:ext cx="12362629" cy="6957392"/>
          </a:xfrm>
          <a:prstGeom prst="rect">
            <a:avLst/>
          </a:prstGeom>
        </p:spPr>
      </p:pic>
      <p:sp>
        <p:nvSpPr>
          <p:cNvPr id="7" name="Rubrik 1"/>
          <p:cNvSpPr txBox="1">
            <a:spLocks/>
          </p:cNvSpPr>
          <p:nvPr/>
        </p:nvSpPr>
        <p:spPr>
          <a:xfrm>
            <a:off x="609441" y="-71170"/>
            <a:ext cx="10969943"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sv-SE" sz="2000" b="1" dirty="0">
                <a:solidFill>
                  <a:srgbClr val="FFFFFF"/>
                </a:solidFill>
                <a:latin typeface="Abril Fatface Regular"/>
              </a:rPr>
              <a:t>GDPR. Artikel 6.1 och artikel 7, skäl 42-43 </a:t>
            </a:r>
          </a:p>
        </p:txBody>
      </p:sp>
      <p:sp>
        <p:nvSpPr>
          <p:cNvPr id="3" name="Platshållare för innehåll 2"/>
          <p:cNvSpPr>
            <a:spLocks noGrp="1"/>
          </p:cNvSpPr>
          <p:nvPr>
            <p:ph idx="1"/>
          </p:nvPr>
        </p:nvSpPr>
        <p:spPr>
          <a:xfrm>
            <a:off x="609441" y="1066150"/>
            <a:ext cx="10969943" cy="4176464"/>
          </a:xfrm>
        </p:spPr>
        <p:txBody>
          <a:bodyPr>
            <a:normAutofit/>
          </a:bodyPr>
          <a:lstStyle/>
          <a:p>
            <a:pPr marL="0" indent="0">
              <a:spcBef>
                <a:spcPts val="600"/>
              </a:spcBef>
              <a:spcAft>
                <a:spcPts val="600"/>
              </a:spcAft>
              <a:buNone/>
            </a:pPr>
            <a:r>
              <a:rPr lang="sv-SE" sz="3000" b="1" dirty="0">
                <a:latin typeface="Kepler Std Disp"/>
                <a:cs typeface="Kepler Std Disp"/>
              </a:rPr>
              <a:t>Samtycke</a:t>
            </a:r>
            <a:endParaRPr lang="sv-SE" sz="3000" dirty="0">
              <a:latin typeface="Kepler Std Disp"/>
              <a:cs typeface="Kepler Std Disp"/>
            </a:endParaRPr>
          </a:p>
          <a:p>
            <a:pPr>
              <a:spcBef>
                <a:spcPts val="600"/>
              </a:spcBef>
              <a:spcAft>
                <a:spcPts val="600"/>
              </a:spcAft>
            </a:pPr>
            <a:r>
              <a:rPr lang="sv-SE" sz="2400" dirty="0">
                <a:latin typeface="Kepler Std Disp"/>
                <a:cs typeface="Kepler Std Disp"/>
              </a:rPr>
              <a:t>Frivillig, specifik, informerad och otvetydig viljeyttring.</a:t>
            </a:r>
          </a:p>
          <a:p>
            <a:pPr>
              <a:spcBef>
                <a:spcPts val="600"/>
              </a:spcBef>
              <a:spcAft>
                <a:spcPts val="600"/>
              </a:spcAft>
            </a:pPr>
            <a:r>
              <a:rPr lang="sv-SE" sz="2400" dirty="0">
                <a:latin typeface="Kepler Std Disp"/>
                <a:cs typeface="Kepler Std Disp"/>
              </a:rPr>
              <a:t>En skriftlig (elektronisk) eller muntlig förklaring.</a:t>
            </a:r>
          </a:p>
          <a:p>
            <a:pPr>
              <a:spcBef>
                <a:spcPts val="600"/>
              </a:spcBef>
              <a:spcAft>
                <a:spcPts val="600"/>
              </a:spcAft>
            </a:pPr>
            <a:r>
              <a:rPr lang="sv-SE" sz="2400" dirty="0">
                <a:latin typeface="Kepler Std Disp"/>
                <a:cs typeface="Kepler Std Disp"/>
              </a:rPr>
              <a:t>Rätt att återkalla.</a:t>
            </a:r>
          </a:p>
          <a:p>
            <a:pPr>
              <a:spcBef>
                <a:spcPts val="600"/>
              </a:spcBef>
              <a:spcAft>
                <a:spcPts val="600"/>
              </a:spcAft>
            </a:pPr>
            <a:r>
              <a:rPr lang="sv-SE" sz="2400" dirty="0">
                <a:latin typeface="Kepler Std Disp"/>
                <a:cs typeface="Kepler Std Disp"/>
              </a:rPr>
              <a:t>Använd klart, tydligt och lättbegripligt språk.</a:t>
            </a:r>
          </a:p>
          <a:p>
            <a:pPr>
              <a:spcBef>
                <a:spcPts val="600"/>
              </a:spcBef>
              <a:spcAft>
                <a:spcPts val="600"/>
              </a:spcAft>
            </a:pPr>
            <a:r>
              <a:rPr lang="sv-SE" sz="2400" dirty="0">
                <a:latin typeface="Kepler Std Disp"/>
                <a:cs typeface="Kepler Std Disp"/>
              </a:rPr>
              <a:t>Samtyckesframställan ska gå att särskilja.</a:t>
            </a:r>
          </a:p>
          <a:p>
            <a:pPr>
              <a:spcBef>
                <a:spcPts val="600"/>
              </a:spcBef>
              <a:spcAft>
                <a:spcPts val="600"/>
              </a:spcAft>
            </a:pPr>
            <a:r>
              <a:rPr lang="sv-SE" sz="2400" dirty="0">
                <a:latin typeface="Kepler Std Disp"/>
                <a:cs typeface="Kepler Std Disp"/>
              </a:rPr>
              <a:t>Personuppgiftsansvarig har bevisbördan.</a:t>
            </a:r>
          </a:p>
        </p:txBody>
      </p:sp>
      <p:sp>
        <p:nvSpPr>
          <p:cNvPr id="4" name="Platshållare för bildnummer 3"/>
          <p:cNvSpPr>
            <a:spLocks noGrp="1"/>
          </p:cNvSpPr>
          <p:nvPr>
            <p:ph type="sldNum" sz="quarter" idx="12"/>
          </p:nvPr>
        </p:nvSpPr>
        <p:spPr/>
        <p:txBody>
          <a:bodyPr/>
          <a:lstStyle/>
          <a:p>
            <a:fld id="{299542E4-2CCF-42F6-9D92-ED568035133D}" type="slidenum">
              <a:rPr lang="sv-SE" smtClean="0"/>
              <a:t>18</a:t>
            </a:fld>
            <a:endParaRPr lang="sv-SE" dirty="0"/>
          </a:p>
        </p:txBody>
      </p:sp>
      <p:pic>
        <p:nvPicPr>
          <p:cNvPr id="5" name="Bildobjekt 4"/>
          <p:cNvPicPr>
            <a:picLocks noChangeAspect="1"/>
          </p:cNvPicPr>
          <p:nvPr/>
        </p:nvPicPr>
        <p:blipFill>
          <a:blip r:embed="rId3"/>
          <a:stretch>
            <a:fillRect/>
          </a:stretch>
        </p:blipFill>
        <p:spPr>
          <a:xfrm>
            <a:off x="600075" y="6021287"/>
            <a:ext cx="1974354" cy="329059"/>
          </a:xfrm>
          <a:prstGeom prst="rect">
            <a:avLst/>
          </a:prstGeom>
        </p:spPr>
      </p:pic>
    </p:spTree>
    <p:extLst>
      <p:ext uri="{BB962C8B-B14F-4D97-AF65-F5344CB8AC3E}">
        <p14:creationId xmlns:p14="http://schemas.microsoft.com/office/powerpoint/2010/main" val="2161651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descr="BKG_BLA.jpg"/>
          <p:cNvPicPr>
            <a:picLocks noChangeAspect="1"/>
          </p:cNvPicPr>
          <p:nvPr/>
        </p:nvPicPr>
        <p:blipFill rotWithShape="1">
          <a:blip r:embed="rId2">
            <a:alphaModFix amt="93000"/>
            <a:extLst>
              <a:ext uri="{28A0092B-C50C-407E-A947-70E740481C1C}">
                <a14:useLocalDpi xmlns:a14="http://schemas.microsoft.com/office/drawing/2010/main" val="0"/>
              </a:ext>
            </a:extLst>
          </a:blip>
          <a:srcRect l="1" t="15402" r="-216"/>
          <a:stretch/>
        </p:blipFill>
        <p:spPr>
          <a:xfrm>
            <a:off x="-26268" y="0"/>
            <a:ext cx="12362629" cy="6957392"/>
          </a:xfrm>
          <a:prstGeom prst="rect">
            <a:avLst/>
          </a:prstGeom>
        </p:spPr>
      </p:pic>
      <p:sp>
        <p:nvSpPr>
          <p:cNvPr id="8" name="Rubrik 1"/>
          <p:cNvSpPr txBox="1">
            <a:spLocks/>
          </p:cNvSpPr>
          <p:nvPr/>
        </p:nvSpPr>
        <p:spPr>
          <a:xfrm>
            <a:off x="609441" y="-71170"/>
            <a:ext cx="10969943"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sv-SE" sz="2000" b="1" dirty="0">
                <a:solidFill>
                  <a:srgbClr val="FFFFFF"/>
                </a:solidFill>
                <a:latin typeface="Abril Fatface Regular"/>
              </a:rPr>
              <a:t>GDPR. Artikel 6.1.f</a:t>
            </a:r>
          </a:p>
        </p:txBody>
      </p:sp>
      <p:sp>
        <p:nvSpPr>
          <p:cNvPr id="3" name="Platshållare för innehåll 2"/>
          <p:cNvSpPr>
            <a:spLocks noGrp="1"/>
          </p:cNvSpPr>
          <p:nvPr>
            <p:ph idx="1"/>
          </p:nvPr>
        </p:nvSpPr>
        <p:spPr>
          <a:xfrm>
            <a:off x="609441" y="1143001"/>
            <a:ext cx="10969943" cy="3798168"/>
          </a:xfrm>
        </p:spPr>
        <p:txBody>
          <a:bodyPr>
            <a:normAutofit/>
          </a:bodyPr>
          <a:lstStyle/>
          <a:p>
            <a:pPr marL="0" indent="0">
              <a:spcBef>
                <a:spcPts val="600"/>
              </a:spcBef>
              <a:spcAft>
                <a:spcPts val="600"/>
              </a:spcAft>
              <a:buNone/>
            </a:pPr>
            <a:r>
              <a:rPr lang="sv-SE" sz="3000" b="1" dirty="0">
                <a:latin typeface="Kepler Std Disp"/>
                <a:cs typeface="Kepler Std Disp"/>
              </a:rPr>
              <a:t>Intresseavvägning</a:t>
            </a:r>
          </a:p>
          <a:p>
            <a:pPr>
              <a:spcBef>
                <a:spcPts val="600"/>
              </a:spcBef>
              <a:spcAft>
                <a:spcPts val="600"/>
              </a:spcAft>
            </a:pPr>
            <a:r>
              <a:rPr lang="sv-SE" sz="2400" dirty="0">
                <a:latin typeface="Kepler Std Disp"/>
                <a:cs typeface="Kepler Std Disp"/>
              </a:rPr>
              <a:t>Personuppgiftsansvarig har ett berättigat intresse som väger tyngre än den registrerades intresse av skydd för personuppgifter.</a:t>
            </a:r>
          </a:p>
          <a:p>
            <a:pPr>
              <a:spcBef>
                <a:spcPts val="600"/>
              </a:spcBef>
              <a:spcAft>
                <a:spcPts val="600"/>
              </a:spcAft>
            </a:pPr>
            <a:r>
              <a:rPr lang="sv-SE" sz="2400" dirty="0">
                <a:latin typeface="Kepler Std Disp"/>
                <a:cs typeface="Kepler Std Disp"/>
              </a:rPr>
              <a:t>Registrerad har rätt att invända mot behandlingen.</a:t>
            </a:r>
          </a:p>
          <a:p>
            <a:pPr marL="0" indent="0">
              <a:spcBef>
                <a:spcPts val="600"/>
              </a:spcBef>
              <a:spcAft>
                <a:spcPts val="600"/>
              </a:spcAft>
              <a:buNone/>
            </a:pPr>
            <a:endParaRPr lang="sv-SE" sz="2400" dirty="0">
              <a:latin typeface="Kepler Std Disp"/>
              <a:cs typeface="Kepler Std Disp"/>
            </a:endParaRPr>
          </a:p>
          <a:p>
            <a:pPr marL="361950" indent="-361950">
              <a:spcBef>
                <a:spcPts val="600"/>
              </a:spcBef>
              <a:spcAft>
                <a:spcPts val="600"/>
              </a:spcAft>
              <a:buNone/>
            </a:pPr>
            <a:r>
              <a:rPr lang="sv-SE" sz="2400" dirty="0">
                <a:latin typeface="Kepler Std Disp"/>
                <a:cs typeface="Kepler Std Disp"/>
              </a:rPr>
              <a:t>	Exempel: direkt marknadsföring.</a:t>
            </a:r>
          </a:p>
        </p:txBody>
      </p:sp>
      <p:sp>
        <p:nvSpPr>
          <p:cNvPr id="4" name="Platshållare för bildnummer 3"/>
          <p:cNvSpPr>
            <a:spLocks noGrp="1"/>
          </p:cNvSpPr>
          <p:nvPr>
            <p:ph type="sldNum" sz="quarter" idx="12"/>
          </p:nvPr>
        </p:nvSpPr>
        <p:spPr/>
        <p:txBody>
          <a:bodyPr/>
          <a:lstStyle/>
          <a:p>
            <a:fld id="{299542E4-2CCF-42F6-9D92-ED568035133D}" type="slidenum">
              <a:rPr lang="sv-SE" smtClean="0"/>
              <a:t>19</a:t>
            </a:fld>
            <a:endParaRPr lang="sv-SE" dirty="0"/>
          </a:p>
        </p:txBody>
      </p:sp>
      <p:pic>
        <p:nvPicPr>
          <p:cNvPr id="5" name="Bildobjekt 4"/>
          <p:cNvPicPr>
            <a:picLocks noChangeAspect="1"/>
          </p:cNvPicPr>
          <p:nvPr/>
        </p:nvPicPr>
        <p:blipFill>
          <a:blip r:embed="rId3"/>
          <a:stretch>
            <a:fillRect/>
          </a:stretch>
        </p:blipFill>
        <p:spPr>
          <a:xfrm>
            <a:off x="600075" y="6021287"/>
            <a:ext cx="1974354" cy="329059"/>
          </a:xfrm>
          <a:prstGeom prst="rect">
            <a:avLst/>
          </a:prstGeom>
        </p:spPr>
      </p:pic>
    </p:spTree>
    <p:extLst>
      <p:ext uri="{BB962C8B-B14F-4D97-AF65-F5344CB8AC3E}">
        <p14:creationId xmlns:p14="http://schemas.microsoft.com/office/powerpoint/2010/main" val="747104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descr="BKG_BLA.jpg"/>
          <p:cNvPicPr>
            <a:picLocks noChangeAspect="1"/>
          </p:cNvPicPr>
          <p:nvPr/>
        </p:nvPicPr>
        <p:blipFill rotWithShape="1">
          <a:blip r:embed="rId2">
            <a:alphaModFix amt="93000"/>
            <a:extLst>
              <a:ext uri="{28A0092B-C50C-407E-A947-70E740481C1C}">
                <a14:useLocalDpi xmlns:a14="http://schemas.microsoft.com/office/drawing/2010/main" val="0"/>
              </a:ext>
            </a:extLst>
          </a:blip>
          <a:srcRect l="1" t="15402" r="-216"/>
          <a:stretch/>
        </p:blipFill>
        <p:spPr>
          <a:xfrm>
            <a:off x="-26268" y="0"/>
            <a:ext cx="12362629" cy="6957392"/>
          </a:xfrm>
          <a:prstGeom prst="rect">
            <a:avLst/>
          </a:prstGeom>
        </p:spPr>
      </p:pic>
      <p:sp>
        <p:nvSpPr>
          <p:cNvPr id="8" name="Rubrik 1"/>
          <p:cNvSpPr txBox="1">
            <a:spLocks/>
          </p:cNvSpPr>
          <p:nvPr/>
        </p:nvSpPr>
        <p:spPr>
          <a:xfrm>
            <a:off x="609441" y="-71170"/>
            <a:ext cx="10969943"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sv-SE" sz="2000" b="1" dirty="0">
                <a:solidFill>
                  <a:schemeClr val="bg1"/>
                </a:solidFill>
                <a:latin typeface="Abril Fatface Regular"/>
              </a:rPr>
              <a:t>Artikel 5 Dataskyddsprinciper</a:t>
            </a:r>
            <a:endParaRPr lang="sv-SE" sz="2000" b="1" dirty="0">
              <a:solidFill>
                <a:srgbClr val="FFFFFF"/>
              </a:solidFill>
              <a:latin typeface="Abril Fatface Regular"/>
            </a:endParaRPr>
          </a:p>
        </p:txBody>
      </p:sp>
      <p:sp>
        <p:nvSpPr>
          <p:cNvPr id="3" name="Platshållare för innehåll 2"/>
          <p:cNvSpPr>
            <a:spLocks noGrp="1"/>
          </p:cNvSpPr>
          <p:nvPr>
            <p:ph idx="1"/>
          </p:nvPr>
        </p:nvSpPr>
        <p:spPr>
          <a:xfrm>
            <a:off x="609441" y="1143001"/>
            <a:ext cx="10969943" cy="3798168"/>
          </a:xfrm>
        </p:spPr>
        <p:txBody>
          <a:bodyPr>
            <a:normAutofit/>
          </a:bodyPr>
          <a:lstStyle/>
          <a:p>
            <a:pPr marL="0" indent="0" algn="ctr">
              <a:buNone/>
            </a:pPr>
            <a:endParaRPr lang="sv-SE" sz="3000" dirty="0">
              <a:solidFill>
                <a:prstClr val="black"/>
              </a:solidFill>
              <a:latin typeface="Kepler Std Disp" pitchFamily="18" charset="0"/>
            </a:endParaRPr>
          </a:p>
          <a:p>
            <a:pPr marL="457200" indent="-457200">
              <a:buFont typeface="Arial" panose="020B0604020202020204" pitchFamily="34" charset="0"/>
              <a:buChar char="•"/>
            </a:pPr>
            <a:r>
              <a:rPr lang="sv-SE" sz="2400" dirty="0">
                <a:latin typeface="Kepler Std Disp" pitchFamily="18" charset="0"/>
              </a:rPr>
              <a:t>Laglighet, korrekthet och öppenhet (hur behandlas).</a:t>
            </a:r>
          </a:p>
          <a:p>
            <a:pPr marL="457200" indent="-457200">
              <a:buFont typeface="Arial" panose="020B0604020202020204" pitchFamily="34" charset="0"/>
              <a:buChar char="•"/>
            </a:pPr>
            <a:r>
              <a:rPr lang="sv-SE" sz="2400" dirty="0">
                <a:latin typeface="Kepler Std Disp" pitchFamily="18" charset="0"/>
              </a:rPr>
              <a:t>Ändamålsbestämning och ändamålsbegränsning (för vad).</a:t>
            </a:r>
          </a:p>
          <a:p>
            <a:pPr marL="457200" indent="-457200">
              <a:buFont typeface="Arial" panose="020B0604020202020204" pitchFamily="34" charset="0"/>
              <a:buChar char="•"/>
            </a:pPr>
            <a:r>
              <a:rPr lang="sv-SE" sz="2400" dirty="0">
                <a:latin typeface="Kepler Std Disp" pitchFamily="18" charset="0"/>
              </a:rPr>
              <a:t>Uppgiftsminimering (mängd).</a:t>
            </a:r>
          </a:p>
          <a:p>
            <a:pPr marL="457200" indent="-457200">
              <a:buFont typeface="Arial" panose="020B0604020202020204" pitchFamily="34" charset="0"/>
              <a:buChar char="•"/>
            </a:pPr>
            <a:r>
              <a:rPr lang="sv-SE" sz="2400" dirty="0">
                <a:latin typeface="Kepler Std Disp" pitchFamily="18" charset="0"/>
              </a:rPr>
              <a:t>Korrekthet (korrekta och uppdaterade uppgifter).</a:t>
            </a:r>
          </a:p>
          <a:p>
            <a:pPr marL="457200" indent="-457200">
              <a:buFont typeface="Arial" panose="020B0604020202020204" pitchFamily="34" charset="0"/>
              <a:buChar char="•"/>
            </a:pPr>
            <a:r>
              <a:rPr lang="sv-SE" sz="2400" dirty="0">
                <a:latin typeface="Kepler Std Disp" pitchFamily="18" charset="0"/>
              </a:rPr>
              <a:t>Lagringsminimering (tid).</a:t>
            </a:r>
          </a:p>
          <a:p>
            <a:pPr marL="457200" indent="-457200">
              <a:buFont typeface="Arial" panose="020B0604020202020204" pitchFamily="34" charset="0"/>
              <a:buChar char="•"/>
            </a:pPr>
            <a:r>
              <a:rPr lang="sv-SE" sz="2400" dirty="0">
                <a:latin typeface="Kepler Std Disp" pitchFamily="18" charset="0"/>
              </a:rPr>
              <a:t>Integritet och konfidentialitet .</a:t>
            </a:r>
          </a:p>
          <a:p>
            <a:pPr marL="457200" indent="-457200">
              <a:buFont typeface="Arial" panose="020B0604020202020204" pitchFamily="34" charset="0"/>
              <a:buChar char="•"/>
            </a:pPr>
            <a:r>
              <a:rPr lang="sv-SE" sz="2400" dirty="0">
                <a:latin typeface="Kepler Std Disp" pitchFamily="18" charset="0"/>
              </a:rPr>
              <a:t>Ansvarsskyldighet.</a:t>
            </a:r>
          </a:p>
        </p:txBody>
      </p:sp>
      <p:sp>
        <p:nvSpPr>
          <p:cNvPr id="4" name="Platshållare för bildnummer 3"/>
          <p:cNvSpPr>
            <a:spLocks noGrp="1"/>
          </p:cNvSpPr>
          <p:nvPr>
            <p:ph type="sldNum" sz="quarter" idx="12"/>
          </p:nvPr>
        </p:nvSpPr>
        <p:spPr/>
        <p:txBody>
          <a:bodyPr/>
          <a:lstStyle/>
          <a:p>
            <a:fld id="{299542E4-2CCF-42F6-9D92-ED568035133D}" type="slidenum">
              <a:rPr lang="sv-SE" smtClean="0"/>
              <a:t>20</a:t>
            </a:fld>
            <a:endParaRPr lang="sv-SE" dirty="0"/>
          </a:p>
        </p:txBody>
      </p:sp>
      <p:pic>
        <p:nvPicPr>
          <p:cNvPr id="5" name="Bildobjekt 4"/>
          <p:cNvPicPr>
            <a:picLocks noChangeAspect="1"/>
          </p:cNvPicPr>
          <p:nvPr/>
        </p:nvPicPr>
        <p:blipFill>
          <a:blip r:embed="rId3"/>
          <a:stretch>
            <a:fillRect/>
          </a:stretch>
        </p:blipFill>
        <p:spPr>
          <a:xfrm>
            <a:off x="600075" y="6021287"/>
            <a:ext cx="1974354" cy="329059"/>
          </a:xfrm>
          <a:prstGeom prst="rect">
            <a:avLst/>
          </a:prstGeom>
        </p:spPr>
      </p:pic>
    </p:spTree>
    <p:extLst>
      <p:ext uri="{BB962C8B-B14F-4D97-AF65-F5344CB8AC3E}">
        <p14:creationId xmlns:p14="http://schemas.microsoft.com/office/powerpoint/2010/main" val="1008054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1022435" y="2133335"/>
            <a:ext cx="3960440" cy="660073"/>
          </a:xfrm>
          <a:prstGeom prst="rect">
            <a:avLst/>
          </a:prstGeom>
        </p:spPr>
      </p:pic>
      <p:sp>
        <p:nvSpPr>
          <p:cNvPr id="8" name="textruta 7"/>
          <p:cNvSpPr txBox="1"/>
          <p:nvPr/>
        </p:nvSpPr>
        <p:spPr>
          <a:xfrm>
            <a:off x="1048269" y="2967188"/>
            <a:ext cx="6768752" cy="2132856"/>
          </a:xfrm>
          <a:prstGeom prst="rect">
            <a:avLst/>
          </a:prstGeom>
          <a:noFill/>
        </p:spPr>
        <p:txBody>
          <a:bodyPr wrap="square" lIns="0" tIns="0" rIns="0" bIns="0" rtlCol="0">
            <a:noAutofit/>
          </a:bodyPr>
          <a:lstStyle/>
          <a:p>
            <a:r>
              <a:rPr lang="en-GB" sz="3000" b="1" dirty="0" err="1">
                <a:latin typeface="Kepler Std Disp"/>
                <a:cs typeface="Kepler Std Disp"/>
              </a:rPr>
              <a:t>Advokat</a:t>
            </a:r>
            <a:r>
              <a:rPr lang="en-GB" sz="3000" b="1" dirty="0">
                <a:latin typeface="Kepler Std Disp"/>
                <a:cs typeface="Kepler Std Disp"/>
              </a:rPr>
              <a:t> </a:t>
            </a:r>
            <a:r>
              <a:rPr lang="en-GB" sz="3000" b="1" dirty="0" err="1">
                <a:latin typeface="Kepler Std Disp"/>
                <a:cs typeface="Kepler Std Disp"/>
              </a:rPr>
              <a:t>och</a:t>
            </a:r>
            <a:r>
              <a:rPr lang="en-GB" sz="3000" b="1" dirty="0">
                <a:latin typeface="Kepler Std Disp"/>
                <a:cs typeface="Kepler Std Disp"/>
              </a:rPr>
              <a:t> Partner Nina Barzey</a:t>
            </a:r>
          </a:p>
          <a:p>
            <a:r>
              <a:rPr lang="en-GB" sz="3000" dirty="0" err="1">
                <a:latin typeface="Kepler Std Disp"/>
                <a:cs typeface="Kepler Std Disp"/>
              </a:rPr>
              <a:t>Grev</a:t>
            </a:r>
            <a:r>
              <a:rPr lang="en-GB" sz="3000" dirty="0">
                <a:latin typeface="Kepler Std Disp"/>
                <a:cs typeface="Kepler Std Disp"/>
              </a:rPr>
              <a:t> </a:t>
            </a:r>
            <a:r>
              <a:rPr lang="en-GB" sz="3000" dirty="0" err="1">
                <a:latin typeface="Kepler Std Disp"/>
                <a:cs typeface="Kepler Std Disp"/>
              </a:rPr>
              <a:t>Turegatan</a:t>
            </a:r>
            <a:r>
              <a:rPr lang="en-GB" sz="3000" dirty="0">
                <a:latin typeface="Kepler Std Disp"/>
                <a:cs typeface="Kepler Std Disp"/>
              </a:rPr>
              <a:t> 60, 114 38 Stockholm</a:t>
            </a:r>
          </a:p>
          <a:p>
            <a:r>
              <a:rPr lang="en-GB" sz="3000" dirty="0">
                <a:latin typeface="Kepler Std Disp"/>
                <a:cs typeface="Kepler Std Disp"/>
              </a:rPr>
              <a:t>Phone: +46 725 311 118</a:t>
            </a:r>
          </a:p>
          <a:p>
            <a:r>
              <a:rPr lang="en-GB" sz="3000" dirty="0">
                <a:latin typeface="Kepler Std Disp"/>
                <a:cs typeface="Kepler Std Disp"/>
              </a:rPr>
              <a:t>E-mail: nina@bondebarzey.com</a:t>
            </a:r>
          </a:p>
          <a:p>
            <a:r>
              <a:rPr lang="en-GB" sz="3000" dirty="0">
                <a:latin typeface="Kepler Std Disp"/>
                <a:cs typeface="Kepler Std Disp"/>
              </a:rPr>
              <a:t>www.bondebarzey.com</a:t>
            </a:r>
            <a:endParaRPr lang="sv-SE" sz="3000" dirty="0">
              <a:latin typeface="Kepler Std Disp"/>
              <a:cs typeface="Kepler Std Disp"/>
            </a:endParaRPr>
          </a:p>
        </p:txBody>
      </p:sp>
      <p:sp>
        <p:nvSpPr>
          <p:cNvPr id="3" name="Platshållare för bildnummer 2"/>
          <p:cNvSpPr>
            <a:spLocks noGrp="1"/>
          </p:cNvSpPr>
          <p:nvPr>
            <p:ph type="sldNum" sz="quarter" idx="12"/>
          </p:nvPr>
        </p:nvSpPr>
        <p:spPr/>
        <p:txBody>
          <a:bodyPr/>
          <a:lstStyle/>
          <a:p>
            <a:fld id="{299542E4-2CCF-42F6-9D92-ED568035133D}" type="slidenum">
              <a:rPr lang="sv-SE" smtClean="0"/>
              <a:t>21</a:t>
            </a:fld>
            <a:endParaRPr lang="sv-SE"/>
          </a:p>
        </p:txBody>
      </p:sp>
      <p:pic>
        <p:nvPicPr>
          <p:cNvPr id="4" name="Bildobjekt 3"/>
          <p:cNvPicPr>
            <a:picLocks noChangeAspect="1"/>
          </p:cNvPicPr>
          <p:nvPr/>
        </p:nvPicPr>
        <p:blipFill rotWithShape="1">
          <a:blip r:embed="rId3" cstate="print">
            <a:extLst>
              <a:ext uri="{28A0092B-C50C-407E-A947-70E740481C1C}">
                <a14:useLocalDpi xmlns:a14="http://schemas.microsoft.com/office/drawing/2010/main" val="0"/>
              </a:ext>
            </a:extLst>
          </a:blip>
          <a:srcRect r="5503"/>
          <a:stretch/>
        </p:blipFill>
        <p:spPr>
          <a:xfrm>
            <a:off x="7462564" y="851108"/>
            <a:ext cx="3664060" cy="4843750"/>
          </a:xfrm>
          <a:prstGeom prst="ellipse">
            <a:avLst/>
          </a:prstGeom>
        </p:spPr>
      </p:pic>
    </p:spTree>
    <p:extLst>
      <p:ext uri="{BB962C8B-B14F-4D97-AF65-F5344CB8AC3E}">
        <p14:creationId xmlns:p14="http://schemas.microsoft.com/office/powerpoint/2010/main" val="632137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Woodgrain_16x9">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miter lim="800000"/>
        </a:ln>
        <a:ln w="19050" cap="flat" cmpd="sng" algn="ctr">
          <a:solidFill>
            <a:schemeClr val="phClr"/>
          </a:solidFill>
          <a:miter lim="800000"/>
        </a:ln>
        <a:ln w="28575" cap="flat" cmpd="sng" algn="ctr">
          <a:solidFill>
            <a:schemeClr val="phClr"/>
          </a:solidFill>
          <a:miter lim="800000"/>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Woodgrain_16x9">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miter lim="800000"/>
        </a:ln>
        <a:ln w="19050" cap="flat" cmpd="sng" algn="ctr">
          <a:solidFill>
            <a:schemeClr val="phClr"/>
          </a:solidFill>
          <a:miter lim="800000"/>
        </a:ln>
        <a:ln w="28575" cap="flat" cmpd="sng" algn="ctr">
          <a:solidFill>
            <a:schemeClr val="phClr"/>
          </a:solidFill>
          <a:miter lim="800000"/>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BFDE72E2E987147A2FDA5D0CBA63BC0" ma:contentTypeVersion="11" ma:contentTypeDescription="Skapa ett nytt dokument." ma:contentTypeScope="" ma:versionID="c7b263a9629b52ae71ccf7271fdd90b8">
  <xsd:schema xmlns:xsd="http://www.w3.org/2001/XMLSchema" xmlns:xs="http://www.w3.org/2001/XMLSchema" xmlns:p="http://schemas.microsoft.com/office/2006/metadata/properties" xmlns:ns2="db8f7dc4-db9f-4259-9099-706b749e722e" xmlns:ns3="5b80238b-5929-4bb7-8f55-dd614f1bb413" targetNamespace="http://schemas.microsoft.com/office/2006/metadata/properties" ma:root="true" ma:fieldsID="5c1bb66548c2f9156a66d5e50fce7aae" ns2:_="" ns3:_="">
    <xsd:import namespace="db8f7dc4-db9f-4259-9099-706b749e722e"/>
    <xsd:import namespace="5b80238b-5929-4bb7-8f55-dd614f1bb41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8f7dc4-db9f-4259-9099-706b749e72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Bildmarkeringar" ma:readOnly="false" ma:fieldId="{5cf76f15-5ced-4ddc-b409-7134ff3c332f}" ma:taxonomyMulti="true" ma:sspId="f94f38f7-bbc4-410d-8e1f-1bf53d22008b"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b80238b-5929-4bb7-8f55-dd614f1bb41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e164c3d2-2b58-47b9-9614-327bf3fb1ec7}" ma:internalName="TaxCatchAll" ma:showField="CatchAllData" ma:web="5b80238b-5929-4bb7-8f55-dd614f1bb41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4546A20-C4F1-474B-BF1C-F31BB4146A5B}"/>
</file>

<file path=customXml/itemProps2.xml><?xml version="1.0" encoding="utf-8"?>
<ds:datastoreItem xmlns:ds="http://schemas.openxmlformats.org/officeDocument/2006/customXml" ds:itemID="{BBC21707-1C54-490C-9A99-9A703F4CA4C7}"/>
</file>

<file path=docProps/app.xml><?xml version="1.0" encoding="utf-8"?>
<Properties xmlns="http://schemas.openxmlformats.org/officeDocument/2006/extended-properties" xmlns:vt="http://schemas.openxmlformats.org/officeDocument/2006/docPropsVTypes">
  <Template/>
  <TotalTime>0</TotalTime>
  <Words>1213</Words>
  <Application>Microsoft Office PowerPoint</Application>
  <PresentationFormat>Anpassad</PresentationFormat>
  <Paragraphs>141</Paragraphs>
  <Slides>21</Slides>
  <Notes>1</Notes>
  <HiddenSlides>0</HiddenSlides>
  <MMClips>0</MMClips>
  <ScaleCrop>false</ScaleCrop>
  <HeadingPairs>
    <vt:vector size="6" baseType="variant">
      <vt:variant>
        <vt:lpstr>Använt teckensnitt</vt:lpstr>
      </vt:variant>
      <vt:variant>
        <vt:i4>8</vt:i4>
      </vt:variant>
      <vt:variant>
        <vt:lpstr>Tema</vt:lpstr>
      </vt:variant>
      <vt:variant>
        <vt:i4>1</vt:i4>
      </vt:variant>
      <vt:variant>
        <vt:lpstr>Bildrubriker</vt:lpstr>
      </vt:variant>
      <vt:variant>
        <vt:i4>21</vt:i4>
      </vt:variant>
    </vt:vector>
  </HeadingPairs>
  <TitlesOfParts>
    <vt:vector size="30" baseType="lpstr">
      <vt:lpstr>Abril Fatface Regular</vt:lpstr>
      <vt:lpstr>Arial</vt:lpstr>
      <vt:lpstr>Calibri</vt:lpstr>
      <vt:lpstr>Century</vt:lpstr>
      <vt:lpstr>Kepler Std Disp</vt:lpstr>
      <vt:lpstr>Montserrat-Regular</vt:lpstr>
      <vt:lpstr>Roboto</vt:lpstr>
      <vt:lpstr>Times New Roman</vt:lpstr>
      <vt:lpstr>Office-tema</vt:lpstr>
      <vt:lpstr>PowerPoint-presentation</vt:lpstr>
      <vt:lpstr>PowerPoint-presentation</vt:lpstr>
      <vt:lpstr>PowerPoint-presentation</vt:lpstr>
      <vt:lpstr>PowerPoint-presentation</vt:lpstr>
      <vt:lpstr>Lag (2005:59) om distansavtal och avtal utanför affärslokaler </vt:lpstr>
      <vt:lpstr>Ångerrätten - undantagen </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 1. Information till besökarna hur bilderna ska användas.  2. Rättslig grund intresseavvägning (om företag eller organisation) eller samtycke.  3. Besökarna måste få information om att de kan invända mot publicering.  4. Om någon identifierar sig själv och vill utöva sina rättigheter, så gäller rättigheterna i förordningen.</vt:lpstr>
      <vt:lpstr>När får ni behandla personuppgifter?</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2013-01-30T14:58:36Z</dcterms:created>
  <dcterms:modified xsi:type="dcterms:W3CDTF">2022-12-05T17:19:44Z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TC028011159991</vt:lpwstr>
  </property>
</Properties>
</file>